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1.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sldIdLst>
    <p:sldId id="262" r:id="rId5"/>
    <p:sldId id="292" r:id="rId6"/>
    <p:sldId id="294" r:id="rId7"/>
    <p:sldId id="293" r:id="rId8"/>
    <p:sldId id="261" r:id="rId9"/>
    <p:sldId id="291" r:id="rId10"/>
    <p:sldId id="296" r:id="rId11"/>
    <p:sldId id="279" r:id="rId12"/>
    <p:sldId id="282" r:id="rId13"/>
    <p:sldId id="295" r:id="rId14"/>
    <p:sldId id="25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5518F8F-361C-4CF6-AC42-6D3C1ECE6E46}">
          <p14:sldIdLst>
            <p14:sldId id="262"/>
            <p14:sldId id="292"/>
            <p14:sldId id="294"/>
            <p14:sldId id="293"/>
            <p14:sldId id="261"/>
            <p14:sldId id="291"/>
            <p14:sldId id="296"/>
            <p14:sldId id="279"/>
            <p14:sldId id="282"/>
            <p14:sldId id="295"/>
            <p14:sldId id="258"/>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54D4509-3EAB-ED61-DB8E-92512EBEC085}" name="Jorge Lopez" initials="JL" userId="S::jorlop@microsoft.com::de523948-0a37-4855-b48b-ebfd2c5eb591" providerId="AD"/>
  <p188:author id="{5B204E6D-5FF9-9DF9-98F5-2703F45E9F45}" name="Grace Picking (she/her)" initials="GP(" userId="S::grpickin@microsoft.com::a8f0d80a-a569-46cc-9789-38f05cefa043"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CECEC"/>
    <a:srgbClr val="FDB70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24367" autoAdjust="0"/>
  </p:normalViewPr>
  <p:slideViewPr>
    <p:cSldViewPr snapToGrid="0">
      <p:cViewPr varScale="1">
        <p:scale>
          <a:sx n="36" d="100"/>
          <a:sy n="36" d="100"/>
        </p:scale>
        <p:origin x="4988"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rge Lopez" userId="de523948-0a37-4855-b48b-ebfd2c5eb591" providerId="ADAL" clId="{D8D073F9-3449-4AA9-9A48-7EB30C0FEE75}"/>
    <pc:docChg chg="delSld modSld delSection modSection">
      <pc:chgData name="Jorge Lopez" userId="de523948-0a37-4855-b48b-ebfd2c5eb591" providerId="ADAL" clId="{D8D073F9-3449-4AA9-9A48-7EB30C0FEE75}" dt="2023-09-07T22:33:10.927" v="10" actId="18676"/>
      <pc:docMkLst>
        <pc:docMk/>
      </pc:docMkLst>
      <pc:sldChg chg="del">
        <pc:chgData name="Jorge Lopez" userId="de523948-0a37-4855-b48b-ebfd2c5eb591" providerId="ADAL" clId="{D8D073F9-3449-4AA9-9A48-7EB30C0FEE75}" dt="2023-09-07T22:33:10.927" v="10" actId="18676"/>
        <pc:sldMkLst>
          <pc:docMk/>
          <pc:sldMk cId="797256035" sldId="257"/>
        </pc:sldMkLst>
      </pc:sldChg>
      <pc:sldChg chg="modNotesTx">
        <pc:chgData name="Jorge Lopez" userId="de523948-0a37-4855-b48b-ebfd2c5eb591" providerId="ADAL" clId="{D8D073F9-3449-4AA9-9A48-7EB30C0FEE75}" dt="2023-09-07T22:33:05.733" v="9" actId="6549"/>
        <pc:sldMkLst>
          <pc:docMk/>
          <pc:sldMk cId="3626927220" sldId="258"/>
        </pc:sldMkLst>
      </pc:sldChg>
      <pc:sldChg chg="del">
        <pc:chgData name="Jorge Lopez" userId="de523948-0a37-4855-b48b-ebfd2c5eb591" providerId="ADAL" clId="{D8D073F9-3449-4AA9-9A48-7EB30C0FEE75}" dt="2023-09-07T22:33:10.927" v="10" actId="18676"/>
        <pc:sldMkLst>
          <pc:docMk/>
          <pc:sldMk cId="549681246" sldId="259"/>
        </pc:sldMkLst>
      </pc:sldChg>
      <pc:sldChg chg="del">
        <pc:chgData name="Jorge Lopez" userId="de523948-0a37-4855-b48b-ebfd2c5eb591" providerId="ADAL" clId="{D8D073F9-3449-4AA9-9A48-7EB30C0FEE75}" dt="2023-09-07T22:33:10.927" v="10" actId="18676"/>
        <pc:sldMkLst>
          <pc:docMk/>
          <pc:sldMk cId="2980584950" sldId="260"/>
        </pc:sldMkLst>
      </pc:sldChg>
      <pc:sldChg chg="modNotesTx">
        <pc:chgData name="Jorge Lopez" userId="de523948-0a37-4855-b48b-ebfd2c5eb591" providerId="ADAL" clId="{D8D073F9-3449-4AA9-9A48-7EB30C0FEE75}" dt="2023-09-07T22:32:38.725" v="4" actId="6549"/>
        <pc:sldMkLst>
          <pc:docMk/>
          <pc:sldMk cId="3455055409" sldId="261"/>
        </pc:sldMkLst>
      </pc:sldChg>
      <pc:sldChg chg="modNotesTx">
        <pc:chgData name="Jorge Lopez" userId="de523948-0a37-4855-b48b-ebfd2c5eb591" providerId="ADAL" clId="{D8D073F9-3449-4AA9-9A48-7EB30C0FEE75}" dt="2023-09-07T22:32:30.036" v="0" actId="6549"/>
        <pc:sldMkLst>
          <pc:docMk/>
          <pc:sldMk cId="1120738859" sldId="262"/>
        </pc:sldMkLst>
      </pc:sldChg>
      <pc:sldChg chg="del">
        <pc:chgData name="Jorge Lopez" userId="de523948-0a37-4855-b48b-ebfd2c5eb591" providerId="ADAL" clId="{D8D073F9-3449-4AA9-9A48-7EB30C0FEE75}" dt="2023-09-07T22:33:10.927" v="10" actId="18676"/>
        <pc:sldMkLst>
          <pc:docMk/>
          <pc:sldMk cId="1315484441" sldId="263"/>
        </pc:sldMkLst>
      </pc:sldChg>
      <pc:sldChg chg="del">
        <pc:chgData name="Jorge Lopez" userId="de523948-0a37-4855-b48b-ebfd2c5eb591" providerId="ADAL" clId="{D8D073F9-3449-4AA9-9A48-7EB30C0FEE75}" dt="2023-09-07T22:33:10.927" v="10" actId="18676"/>
        <pc:sldMkLst>
          <pc:docMk/>
          <pc:sldMk cId="3513851181" sldId="264"/>
        </pc:sldMkLst>
      </pc:sldChg>
      <pc:sldChg chg="modNotesTx">
        <pc:chgData name="Jorge Lopez" userId="de523948-0a37-4855-b48b-ebfd2c5eb591" providerId="ADAL" clId="{D8D073F9-3449-4AA9-9A48-7EB30C0FEE75}" dt="2023-09-07T22:32:49.543" v="7" actId="6549"/>
        <pc:sldMkLst>
          <pc:docMk/>
          <pc:sldMk cId="991360388" sldId="282"/>
        </pc:sldMkLst>
      </pc:sldChg>
      <pc:sldChg chg="del">
        <pc:chgData name="Jorge Lopez" userId="de523948-0a37-4855-b48b-ebfd2c5eb591" providerId="ADAL" clId="{D8D073F9-3449-4AA9-9A48-7EB30C0FEE75}" dt="2023-09-07T22:33:10.927" v="10" actId="18676"/>
        <pc:sldMkLst>
          <pc:docMk/>
          <pc:sldMk cId="3167374667" sldId="290"/>
        </pc:sldMkLst>
      </pc:sldChg>
      <pc:sldChg chg="modNotesTx">
        <pc:chgData name="Jorge Lopez" userId="de523948-0a37-4855-b48b-ebfd2c5eb591" providerId="ADAL" clId="{D8D073F9-3449-4AA9-9A48-7EB30C0FEE75}" dt="2023-09-07T22:32:41.800" v="5" actId="6549"/>
        <pc:sldMkLst>
          <pc:docMk/>
          <pc:sldMk cId="3090311205" sldId="291"/>
        </pc:sldMkLst>
      </pc:sldChg>
      <pc:sldChg chg="modNotesTx">
        <pc:chgData name="Jorge Lopez" userId="de523948-0a37-4855-b48b-ebfd2c5eb591" providerId="ADAL" clId="{D8D073F9-3449-4AA9-9A48-7EB30C0FEE75}" dt="2023-09-07T22:32:32.176" v="1" actId="6549"/>
        <pc:sldMkLst>
          <pc:docMk/>
          <pc:sldMk cId="2771008569" sldId="292"/>
        </pc:sldMkLst>
      </pc:sldChg>
      <pc:sldChg chg="modNotesTx">
        <pc:chgData name="Jorge Lopez" userId="de523948-0a37-4855-b48b-ebfd2c5eb591" providerId="ADAL" clId="{D8D073F9-3449-4AA9-9A48-7EB30C0FEE75}" dt="2023-09-07T22:32:36.068" v="3" actId="6549"/>
        <pc:sldMkLst>
          <pc:docMk/>
          <pc:sldMk cId="3629948435" sldId="293"/>
        </pc:sldMkLst>
      </pc:sldChg>
      <pc:sldChg chg="modNotesTx">
        <pc:chgData name="Jorge Lopez" userId="de523948-0a37-4855-b48b-ebfd2c5eb591" providerId="ADAL" clId="{D8D073F9-3449-4AA9-9A48-7EB30C0FEE75}" dt="2023-09-07T22:32:33.976" v="2" actId="6549"/>
        <pc:sldMkLst>
          <pc:docMk/>
          <pc:sldMk cId="2975595688" sldId="294"/>
        </pc:sldMkLst>
      </pc:sldChg>
      <pc:sldChg chg="modNotesTx">
        <pc:chgData name="Jorge Lopez" userId="de523948-0a37-4855-b48b-ebfd2c5eb591" providerId="ADAL" clId="{D8D073F9-3449-4AA9-9A48-7EB30C0FEE75}" dt="2023-09-07T22:32:52.464" v="8" actId="6549"/>
        <pc:sldMkLst>
          <pc:docMk/>
          <pc:sldMk cId="2958148033" sldId="295"/>
        </pc:sldMkLst>
      </pc:sldChg>
      <pc:sldChg chg="modNotesTx">
        <pc:chgData name="Jorge Lopez" userId="de523948-0a37-4855-b48b-ebfd2c5eb591" providerId="ADAL" clId="{D8D073F9-3449-4AA9-9A48-7EB30C0FEE75}" dt="2023-09-07T22:32:44.580" v="6" actId="6549"/>
        <pc:sldMkLst>
          <pc:docMk/>
          <pc:sldMk cId="1441725271" sldId="296"/>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svg>
</file>

<file path=ppt/media/image4.png>
</file>

<file path=ppt/media/image5.jpe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4AD554-0B36-44BD-B52A-778A2833101B}" type="datetimeFigureOut">
              <a:rPr lang="en-GB" smtClean="0"/>
              <a:t>07/09/2023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0A5D65-6EED-4726-A07F-A913E058C86E}" type="slidenum">
              <a:rPr lang="en-GB" smtClean="0"/>
              <a:t>‹#›</a:t>
            </a:fld>
            <a:endParaRPr lang="en-GB"/>
          </a:p>
        </p:txBody>
      </p:sp>
    </p:spTree>
    <p:extLst>
      <p:ext uri="{BB962C8B-B14F-4D97-AF65-F5344CB8AC3E}">
        <p14:creationId xmlns:p14="http://schemas.microsoft.com/office/powerpoint/2010/main" val="3542162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GB" dirty="0"/>
          </a:p>
        </p:txBody>
      </p:sp>
      <p:sp>
        <p:nvSpPr>
          <p:cNvPr id="4" name="Slide Number Placeholder 3"/>
          <p:cNvSpPr>
            <a:spLocks noGrp="1"/>
          </p:cNvSpPr>
          <p:nvPr>
            <p:ph type="sldNum" sz="quarter" idx="5"/>
          </p:nvPr>
        </p:nvSpPr>
        <p:spPr/>
        <p:txBody>
          <a:bodyPr/>
          <a:lstStyle/>
          <a:p>
            <a:fld id="{FD0A5D65-6EED-4726-A07F-A913E058C86E}" type="slidenum">
              <a:rPr lang="en-GB" smtClean="0"/>
              <a:t>1</a:t>
            </a:fld>
            <a:endParaRPr lang="en-GB"/>
          </a:p>
        </p:txBody>
      </p:sp>
    </p:spTree>
    <p:extLst>
      <p:ext uri="{BB962C8B-B14F-4D97-AF65-F5344CB8AC3E}">
        <p14:creationId xmlns:p14="http://schemas.microsoft.com/office/powerpoint/2010/main" val="36392743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0A5D65-6EED-4726-A07F-A913E058C86E}" type="slidenum">
              <a:rPr lang="en-GB" smtClean="0"/>
              <a:t>10</a:t>
            </a:fld>
            <a:endParaRPr lang="en-GB"/>
          </a:p>
        </p:txBody>
      </p:sp>
    </p:spTree>
    <p:extLst>
      <p:ext uri="{BB962C8B-B14F-4D97-AF65-F5344CB8AC3E}">
        <p14:creationId xmlns:p14="http://schemas.microsoft.com/office/powerpoint/2010/main" val="13929966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FD0A5D65-6EED-4726-A07F-A913E058C86E}" type="slidenum">
              <a:rPr lang="en-GB" smtClean="0"/>
              <a:t>11</a:t>
            </a:fld>
            <a:endParaRPr lang="en-GB"/>
          </a:p>
        </p:txBody>
      </p:sp>
    </p:spTree>
    <p:extLst>
      <p:ext uri="{BB962C8B-B14F-4D97-AF65-F5344CB8AC3E}">
        <p14:creationId xmlns:p14="http://schemas.microsoft.com/office/powerpoint/2010/main" val="1957878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GB" dirty="0"/>
          </a:p>
        </p:txBody>
      </p:sp>
      <p:sp>
        <p:nvSpPr>
          <p:cNvPr id="4" name="Slide Number Placeholder 3"/>
          <p:cNvSpPr>
            <a:spLocks noGrp="1"/>
          </p:cNvSpPr>
          <p:nvPr>
            <p:ph type="sldNum" sz="quarter" idx="5"/>
          </p:nvPr>
        </p:nvSpPr>
        <p:spPr/>
        <p:txBody>
          <a:bodyPr/>
          <a:lstStyle/>
          <a:p>
            <a:fld id="{FD0A5D65-6EED-4726-A07F-A913E058C86E}" type="slidenum">
              <a:rPr lang="en-GB" smtClean="0"/>
              <a:t>2</a:t>
            </a:fld>
            <a:endParaRPr lang="en-GB"/>
          </a:p>
        </p:txBody>
      </p:sp>
    </p:spTree>
    <p:extLst>
      <p:ext uri="{BB962C8B-B14F-4D97-AF65-F5344CB8AC3E}">
        <p14:creationId xmlns:p14="http://schemas.microsoft.com/office/powerpoint/2010/main" val="635295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GB" dirty="0"/>
          </a:p>
        </p:txBody>
      </p:sp>
      <p:sp>
        <p:nvSpPr>
          <p:cNvPr id="4" name="Slide Number Placeholder 3"/>
          <p:cNvSpPr>
            <a:spLocks noGrp="1"/>
          </p:cNvSpPr>
          <p:nvPr>
            <p:ph type="sldNum" sz="quarter" idx="5"/>
          </p:nvPr>
        </p:nvSpPr>
        <p:spPr/>
        <p:txBody>
          <a:bodyPr/>
          <a:lstStyle/>
          <a:p>
            <a:fld id="{FD0A5D65-6EED-4726-A07F-A913E058C86E}" type="slidenum">
              <a:rPr lang="en-GB" smtClean="0"/>
              <a:t>3</a:t>
            </a:fld>
            <a:endParaRPr lang="en-GB"/>
          </a:p>
        </p:txBody>
      </p:sp>
    </p:spTree>
    <p:extLst>
      <p:ext uri="{BB962C8B-B14F-4D97-AF65-F5344CB8AC3E}">
        <p14:creationId xmlns:p14="http://schemas.microsoft.com/office/powerpoint/2010/main" val="33847816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GB" dirty="0"/>
          </a:p>
        </p:txBody>
      </p:sp>
      <p:sp>
        <p:nvSpPr>
          <p:cNvPr id="4" name="Slide Number Placeholder 3"/>
          <p:cNvSpPr>
            <a:spLocks noGrp="1"/>
          </p:cNvSpPr>
          <p:nvPr>
            <p:ph type="sldNum" sz="quarter" idx="5"/>
          </p:nvPr>
        </p:nvSpPr>
        <p:spPr/>
        <p:txBody>
          <a:bodyPr/>
          <a:lstStyle/>
          <a:p>
            <a:fld id="{FD0A5D65-6EED-4726-A07F-A913E058C86E}" type="slidenum">
              <a:rPr lang="en-GB" smtClean="0"/>
              <a:t>4</a:t>
            </a:fld>
            <a:endParaRPr lang="en-GB"/>
          </a:p>
        </p:txBody>
      </p:sp>
    </p:spTree>
    <p:extLst>
      <p:ext uri="{BB962C8B-B14F-4D97-AF65-F5344CB8AC3E}">
        <p14:creationId xmlns:p14="http://schemas.microsoft.com/office/powerpoint/2010/main" val="14116387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solidFill>
                <a:srgbClr val="E6E6E6"/>
              </a:solidFill>
              <a:effectLst/>
              <a:latin typeface="Segoe UI" panose="020B0502040204020203" pitchFamily="34" charset="0"/>
            </a:endParaRPr>
          </a:p>
        </p:txBody>
      </p:sp>
      <p:sp>
        <p:nvSpPr>
          <p:cNvPr id="4" name="Slide Number Placeholder 3"/>
          <p:cNvSpPr>
            <a:spLocks noGrp="1"/>
          </p:cNvSpPr>
          <p:nvPr>
            <p:ph type="sldNum" sz="quarter" idx="5"/>
          </p:nvPr>
        </p:nvSpPr>
        <p:spPr/>
        <p:txBody>
          <a:bodyPr/>
          <a:lstStyle/>
          <a:p>
            <a:fld id="{FD0A5D65-6EED-4726-A07F-A913E058C86E}" type="slidenum">
              <a:rPr lang="en-GB" smtClean="0"/>
              <a:t>5</a:t>
            </a:fld>
            <a:endParaRPr lang="en-GB"/>
          </a:p>
        </p:txBody>
      </p:sp>
    </p:spTree>
    <p:extLst>
      <p:ext uri="{BB962C8B-B14F-4D97-AF65-F5344CB8AC3E}">
        <p14:creationId xmlns:p14="http://schemas.microsoft.com/office/powerpoint/2010/main" val="1479795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1800"/>
              </a:spcBef>
              <a:spcAft>
                <a:spcPts val="400"/>
              </a:spcAft>
            </a:pPr>
            <a:endParaRPr lang="en-US"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FD0A5D65-6EED-4726-A07F-A913E058C86E}" type="slidenum">
              <a:rPr lang="en-GB" smtClean="0"/>
              <a:t>6</a:t>
            </a:fld>
            <a:endParaRPr lang="en-GB"/>
          </a:p>
        </p:txBody>
      </p:sp>
    </p:spTree>
    <p:extLst>
      <p:ext uri="{BB962C8B-B14F-4D97-AF65-F5344CB8AC3E}">
        <p14:creationId xmlns:p14="http://schemas.microsoft.com/office/powerpoint/2010/main" val="3064556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endParaRPr lang="en-US"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FD0A5D65-6EED-4726-A07F-A913E058C86E}" type="slidenum">
              <a:rPr lang="en-GB" smtClean="0"/>
              <a:t>7</a:t>
            </a:fld>
            <a:endParaRPr lang="en-GB"/>
          </a:p>
        </p:txBody>
      </p:sp>
    </p:spTree>
    <p:extLst>
      <p:ext uri="{BB962C8B-B14F-4D97-AF65-F5344CB8AC3E}">
        <p14:creationId xmlns:p14="http://schemas.microsoft.com/office/powerpoint/2010/main" val="2387307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0A5D65-6EED-4726-A07F-A913E058C86E}" type="slidenum">
              <a:rPr lang="en-GB" smtClean="0"/>
              <a:t>8</a:t>
            </a:fld>
            <a:endParaRPr lang="en-GB"/>
          </a:p>
        </p:txBody>
      </p:sp>
    </p:spTree>
    <p:extLst>
      <p:ext uri="{BB962C8B-B14F-4D97-AF65-F5344CB8AC3E}">
        <p14:creationId xmlns:p14="http://schemas.microsoft.com/office/powerpoint/2010/main" val="22100275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0A5D65-6EED-4726-A07F-A913E058C86E}" type="slidenum">
              <a:rPr lang="en-GB" smtClean="0"/>
              <a:t>9</a:t>
            </a:fld>
            <a:endParaRPr lang="en-GB"/>
          </a:p>
        </p:txBody>
      </p:sp>
    </p:spTree>
    <p:extLst>
      <p:ext uri="{BB962C8B-B14F-4D97-AF65-F5344CB8AC3E}">
        <p14:creationId xmlns:p14="http://schemas.microsoft.com/office/powerpoint/2010/main" val="8897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3B5DF-9A76-4B90-47EB-9A81B31AF54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7CFF51DA-6D21-03BB-63C8-779E7312C3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8C10E604-229A-F06A-DF2F-DFF3B19A670C}"/>
              </a:ext>
            </a:extLst>
          </p:cNvPr>
          <p:cNvSpPr>
            <a:spLocks noGrp="1"/>
          </p:cNvSpPr>
          <p:nvPr>
            <p:ph type="dt" sz="half" idx="10"/>
          </p:nvPr>
        </p:nvSpPr>
        <p:spPr/>
        <p:txBody>
          <a:bodyPr/>
          <a:lstStyle/>
          <a:p>
            <a:fld id="{36776FEE-7837-433D-870E-4D45EF6A42AD}" type="datetimeFigureOut">
              <a:rPr lang="en-GB" smtClean="0"/>
              <a:t>07/09/2023</a:t>
            </a:fld>
            <a:endParaRPr lang="en-GB"/>
          </a:p>
        </p:txBody>
      </p:sp>
      <p:sp>
        <p:nvSpPr>
          <p:cNvPr id="5" name="Footer Placeholder 4">
            <a:extLst>
              <a:ext uri="{FF2B5EF4-FFF2-40B4-BE49-F238E27FC236}">
                <a16:creationId xmlns:a16="http://schemas.microsoft.com/office/drawing/2014/main" id="{81FCAEA6-845A-71B4-74A5-01A16DD28B4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31D47EA-87D4-4F19-8F78-CB0D064A8FA3}"/>
              </a:ext>
            </a:extLst>
          </p:cNvPr>
          <p:cNvSpPr>
            <a:spLocks noGrp="1"/>
          </p:cNvSpPr>
          <p:nvPr>
            <p:ph type="sldNum" sz="quarter" idx="12"/>
          </p:nvPr>
        </p:nvSpPr>
        <p:spPr/>
        <p:txBody>
          <a:bodyPr/>
          <a:lstStyle/>
          <a:p>
            <a:fld id="{E4284B44-DC88-4F98-AA7D-0C667C106808}" type="slidenum">
              <a:rPr lang="en-GB" smtClean="0"/>
              <a:t>‹#›</a:t>
            </a:fld>
            <a:endParaRPr lang="en-GB"/>
          </a:p>
        </p:txBody>
      </p:sp>
    </p:spTree>
    <p:extLst>
      <p:ext uri="{BB962C8B-B14F-4D97-AF65-F5344CB8AC3E}">
        <p14:creationId xmlns:p14="http://schemas.microsoft.com/office/powerpoint/2010/main" val="19804596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977B1-2D9D-53D6-CCDE-1A18461C249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643900B-87A1-4CEE-C63F-954079C5760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CB2340B-AD37-0B49-8C7C-EF2F4C5C7148}"/>
              </a:ext>
            </a:extLst>
          </p:cNvPr>
          <p:cNvSpPr>
            <a:spLocks noGrp="1"/>
          </p:cNvSpPr>
          <p:nvPr>
            <p:ph type="dt" sz="half" idx="10"/>
          </p:nvPr>
        </p:nvSpPr>
        <p:spPr/>
        <p:txBody>
          <a:bodyPr/>
          <a:lstStyle/>
          <a:p>
            <a:fld id="{36776FEE-7837-433D-870E-4D45EF6A42AD}" type="datetimeFigureOut">
              <a:rPr lang="en-GB" smtClean="0"/>
              <a:t>07/09/2023</a:t>
            </a:fld>
            <a:endParaRPr lang="en-GB"/>
          </a:p>
        </p:txBody>
      </p:sp>
      <p:sp>
        <p:nvSpPr>
          <p:cNvPr id="5" name="Footer Placeholder 4">
            <a:extLst>
              <a:ext uri="{FF2B5EF4-FFF2-40B4-BE49-F238E27FC236}">
                <a16:creationId xmlns:a16="http://schemas.microsoft.com/office/drawing/2014/main" id="{3D1C8E37-896A-DEF7-6C52-7041F33BAFD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E6FC02C-358C-9C11-6C51-71565BD6366F}"/>
              </a:ext>
            </a:extLst>
          </p:cNvPr>
          <p:cNvSpPr>
            <a:spLocks noGrp="1"/>
          </p:cNvSpPr>
          <p:nvPr>
            <p:ph type="sldNum" sz="quarter" idx="12"/>
          </p:nvPr>
        </p:nvSpPr>
        <p:spPr/>
        <p:txBody>
          <a:bodyPr/>
          <a:lstStyle/>
          <a:p>
            <a:fld id="{E4284B44-DC88-4F98-AA7D-0C667C106808}" type="slidenum">
              <a:rPr lang="en-GB" smtClean="0"/>
              <a:t>‹#›</a:t>
            </a:fld>
            <a:endParaRPr lang="en-GB"/>
          </a:p>
        </p:txBody>
      </p:sp>
    </p:spTree>
    <p:extLst>
      <p:ext uri="{BB962C8B-B14F-4D97-AF65-F5344CB8AC3E}">
        <p14:creationId xmlns:p14="http://schemas.microsoft.com/office/powerpoint/2010/main" val="1149183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B724FA-F529-E48E-9BC4-CF517DD088F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3DBAD9B-9ABA-E638-A8FB-00B5EB8156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E868C58-5E24-DA32-7409-4C23924F17C1}"/>
              </a:ext>
            </a:extLst>
          </p:cNvPr>
          <p:cNvSpPr>
            <a:spLocks noGrp="1"/>
          </p:cNvSpPr>
          <p:nvPr>
            <p:ph type="dt" sz="half" idx="10"/>
          </p:nvPr>
        </p:nvSpPr>
        <p:spPr/>
        <p:txBody>
          <a:bodyPr/>
          <a:lstStyle/>
          <a:p>
            <a:fld id="{36776FEE-7837-433D-870E-4D45EF6A42AD}" type="datetimeFigureOut">
              <a:rPr lang="en-GB" smtClean="0"/>
              <a:t>07/09/2023</a:t>
            </a:fld>
            <a:endParaRPr lang="en-GB"/>
          </a:p>
        </p:txBody>
      </p:sp>
      <p:sp>
        <p:nvSpPr>
          <p:cNvPr id="5" name="Footer Placeholder 4">
            <a:extLst>
              <a:ext uri="{FF2B5EF4-FFF2-40B4-BE49-F238E27FC236}">
                <a16:creationId xmlns:a16="http://schemas.microsoft.com/office/drawing/2014/main" id="{1647EF5A-9656-8E3E-5BDC-962541E3602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47C1957-6A6A-29FB-172D-C186F47F0899}"/>
              </a:ext>
            </a:extLst>
          </p:cNvPr>
          <p:cNvSpPr>
            <a:spLocks noGrp="1"/>
          </p:cNvSpPr>
          <p:nvPr>
            <p:ph type="sldNum" sz="quarter" idx="12"/>
          </p:nvPr>
        </p:nvSpPr>
        <p:spPr/>
        <p:txBody>
          <a:bodyPr/>
          <a:lstStyle/>
          <a:p>
            <a:fld id="{E4284B44-DC88-4F98-AA7D-0C667C106808}" type="slidenum">
              <a:rPr lang="en-GB" smtClean="0"/>
              <a:t>‹#›</a:t>
            </a:fld>
            <a:endParaRPr lang="en-GB"/>
          </a:p>
        </p:txBody>
      </p:sp>
    </p:spTree>
    <p:extLst>
      <p:ext uri="{BB962C8B-B14F-4D97-AF65-F5344CB8AC3E}">
        <p14:creationId xmlns:p14="http://schemas.microsoft.com/office/powerpoint/2010/main" val="2236227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33571-1662-3AEC-5E2B-55716091BFF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BC32708-6DF1-BA24-9752-E3F5AD4BEA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8654AF9-A49B-E047-45EE-4A79762F9890}"/>
              </a:ext>
            </a:extLst>
          </p:cNvPr>
          <p:cNvSpPr>
            <a:spLocks noGrp="1"/>
          </p:cNvSpPr>
          <p:nvPr>
            <p:ph type="dt" sz="half" idx="10"/>
          </p:nvPr>
        </p:nvSpPr>
        <p:spPr/>
        <p:txBody>
          <a:bodyPr/>
          <a:lstStyle/>
          <a:p>
            <a:fld id="{36776FEE-7837-433D-870E-4D45EF6A42AD}" type="datetimeFigureOut">
              <a:rPr lang="en-GB" smtClean="0"/>
              <a:t>07/09/2023</a:t>
            </a:fld>
            <a:endParaRPr lang="en-GB"/>
          </a:p>
        </p:txBody>
      </p:sp>
      <p:sp>
        <p:nvSpPr>
          <p:cNvPr id="5" name="Footer Placeholder 4">
            <a:extLst>
              <a:ext uri="{FF2B5EF4-FFF2-40B4-BE49-F238E27FC236}">
                <a16:creationId xmlns:a16="http://schemas.microsoft.com/office/drawing/2014/main" id="{1925A645-4018-0407-D0D0-5ABEC4650AC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EAA2BD7-BF34-B47D-A60D-2C687E639BAD}"/>
              </a:ext>
            </a:extLst>
          </p:cNvPr>
          <p:cNvSpPr>
            <a:spLocks noGrp="1"/>
          </p:cNvSpPr>
          <p:nvPr>
            <p:ph type="sldNum" sz="quarter" idx="12"/>
          </p:nvPr>
        </p:nvSpPr>
        <p:spPr/>
        <p:txBody>
          <a:bodyPr/>
          <a:lstStyle/>
          <a:p>
            <a:fld id="{E4284B44-DC88-4F98-AA7D-0C667C106808}" type="slidenum">
              <a:rPr lang="en-GB" smtClean="0"/>
              <a:t>‹#›</a:t>
            </a:fld>
            <a:endParaRPr lang="en-GB"/>
          </a:p>
        </p:txBody>
      </p:sp>
    </p:spTree>
    <p:extLst>
      <p:ext uri="{BB962C8B-B14F-4D97-AF65-F5344CB8AC3E}">
        <p14:creationId xmlns:p14="http://schemas.microsoft.com/office/powerpoint/2010/main" val="2754929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D2464-E334-2378-580E-B934DB4C3C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B735971-9207-52D0-53C6-F99DAC75855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5BA965C-647E-F7D9-3150-D40762B54913}"/>
              </a:ext>
            </a:extLst>
          </p:cNvPr>
          <p:cNvSpPr>
            <a:spLocks noGrp="1"/>
          </p:cNvSpPr>
          <p:nvPr>
            <p:ph type="dt" sz="half" idx="10"/>
          </p:nvPr>
        </p:nvSpPr>
        <p:spPr/>
        <p:txBody>
          <a:bodyPr/>
          <a:lstStyle/>
          <a:p>
            <a:fld id="{36776FEE-7837-433D-870E-4D45EF6A42AD}" type="datetimeFigureOut">
              <a:rPr lang="en-GB" smtClean="0"/>
              <a:t>07/09/2023</a:t>
            </a:fld>
            <a:endParaRPr lang="en-GB"/>
          </a:p>
        </p:txBody>
      </p:sp>
      <p:sp>
        <p:nvSpPr>
          <p:cNvPr id="5" name="Footer Placeholder 4">
            <a:extLst>
              <a:ext uri="{FF2B5EF4-FFF2-40B4-BE49-F238E27FC236}">
                <a16:creationId xmlns:a16="http://schemas.microsoft.com/office/drawing/2014/main" id="{F2914432-7DFF-44AA-E7CB-C3FBEEBD93C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6D8AFE5-EAEB-9C03-0FBB-320E42DCA7B2}"/>
              </a:ext>
            </a:extLst>
          </p:cNvPr>
          <p:cNvSpPr>
            <a:spLocks noGrp="1"/>
          </p:cNvSpPr>
          <p:nvPr>
            <p:ph type="sldNum" sz="quarter" idx="12"/>
          </p:nvPr>
        </p:nvSpPr>
        <p:spPr/>
        <p:txBody>
          <a:bodyPr/>
          <a:lstStyle/>
          <a:p>
            <a:fld id="{E4284B44-DC88-4F98-AA7D-0C667C106808}" type="slidenum">
              <a:rPr lang="en-GB" smtClean="0"/>
              <a:t>‹#›</a:t>
            </a:fld>
            <a:endParaRPr lang="en-GB"/>
          </a:p>
        </p:txBody>
      </p:sp>
    </p:spTree>
    <p:extLst>
      <p:ext uri="{BB962C8B-B14F-4D97-AF65-F5344CB8AC3E}">
        <p14:creationId xmlns:p14="http://schemas.microsoft.com/office/powerpoint/2010/main" val="22080185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0FD25-7CAA-EE08-437F-B94EACCBB69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8AD1A6C-B8C7-C088-B37F-37BFA2C3423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1D23BAD-A192-4F9E-EB0D-5FF93474F3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3EE15B44-D214-9A32-C75C-D8D6CCCCD82F}"/>
              </a:ext>
            </a:extLst>
          </p:cNvPr>
          <p:cNvSpPr>
            <a:spLocks noGrp="1"/>
          </p:cNvSpPr>
          <p:nvPr>
            <p:ph type="dt" sz="half" idx="10"/>
          </p:nvPr>
        </p:nvSpPr>
        <p:spPr/>
        <p:txBody>
          <a:bodyPr/>
          <a:lstStyle/>
          <a:p>
            <a:fld id="{36776FEE-7837-433D-870E-4D45EF6A42AD}" type="datetimeFigureOut">
              <a:rPr lang="en-GB" smtClean="0"/>
              <a:t>07/09/2023</a:t>
            </a:fld>
            <a:endParaRPr lang="en-GB"/>
          </a:p>
        </p:txBody>
      </p:sp>
      <p:sp>
        <p:nvSpPr>
          <p:cNvPr id="6" name="Footer Placeholder 5">
            <a:extLst>
              <a:ext uri="{FF2B5EF4-FFF2-40B4-BE49-F238E27FC236}">
                <a16:creationId xmlns:a16="http://schemas.microsoft.com/office/drawing/2014/main" id="{54DC271E-39A7-061B-321C-D2E637637AE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C2B920-2F13-E7D2-D3FB-7F760E919E99}"/>
              </a:ext>
            </a:extLst>
          </p:cNvPr>
          <p:cNvSpPr>
            <a:spLocks noGrp="1"/>
          </p:cNvSpPr>
          <p:nvPr>
            <p:ph type="sldNum" sz="quarter" idx="12"/>
          </p:nvPr>
        </p:nvSpPr>
        <p:spPr/>
        <p:txBody>
          <a:bodyPr/>
          <a:lstStyle/>
          <a:p>
            <a:fld id="{E4284B44-DC88-4F98-AA7D-0C667C106808}" type="slidenum">
              <a:rPr lang="en-GB" smtClean="0"/>
              <a:t>‹#›</a:t>
            </a:fld>
            <a:endParaRPr lang="en-GB"/>
          </a:p>
        </p:txBody>
      </p:sp>
    </p:spTree>
    <p:extLst>
      <p:ext uri="{BB962C8B-B14F-4D97-AF65-F5344CB8AC3E}">
        <p14:creationId xmlns:p14="http://schemas.microsoft.com/office/powerpoint/2010/main" val="1358356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10965-D0EC-9FE4-6A48-82A1C780F94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AEBA3E0-D564-DE20-D64D-186B84699D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FB5529-B4E5-F555-71A8-6C7C4B6906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840E52C-6B48-F5D9-EFCC-8A01829FD5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8AF5BB-E4BD-B617-AF65-DD559E7B180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3BC2D05-FE95-F8BD-8C1E-06A8F912DCC2}"/>
              </a:ext>
            </a:extLst>
          </p:cNvPr>
          <p:cNvSpPr>
            <a:spLocks noGrp="1"/>
          </p:cNvSpPr>
          <p:nvPr>
            <p:ph type="dt" sz="half" idx="10"/>
          </p:nvPr>
        </p:nvSpPr>
        <p:spPr/>
        <p:txBody>
          <a:bodyPr/>
          <a:lstStyle/>
          <a:p>
            <a:fld id="{36776FEE-7837-433D-870E-4D45EF6A42AD}" type="datetimeFigureOut">
              <a:rPr lang="en-GB" smtClean="0"/>
              <a:t>07/09/2023</a:t>
            </a:fld>
            <a:endParaRPr lang="en-GB"/>
          </a:p>
        </p:txBody>
      </p:sp>
      <p:sp>
        <p:nvSpPr>
          <p:cNvPr id="8" name="Footer Placeholder 7">
            <a:extLst>
              <a:ext uri="{FF2B5EF4-FFF2-40B4-BE49-F238E27FC236}">
                <a16:creationId xmlns:a16="http://schemas.microsoft.com/office/drawing/2014/main" id="{736E4AFB-25B2-36A0-158E-7CD949C42545}"/>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22234DD-F693-AB2E-07A9-6AEFF8977B53}"/>
              </a:ext>
            </a:extLst>
          </p:cNvPr>
          <p:cNvSpPr>
            <a:spLocks noGrp="1"/>
          </p:cNvSpPr>
          <p:nvPr>
            <p:ph type="sldNum" sz="quarter" idx="12"/>
          </p:nvPr>
        </p:nvSpPr>
        <p:spPr/>
        <p:txBody>
          <a:bodyPr/>
          <a:lstStyle/>
          <a:p>
            <a:fld id="{E4284B44-DC88-4F98-AA7D-0C667C106808}" type="slidenum">
              <a:rPr lang="en-GB" smtClean="0"/>
              <a:t>‹#›</a:t>
            </a:fld>
            <a:endParaRPr lang="en-GB"/>
          </a:p>
        </p:txBody>
      </p:sp>
    </p:spTree>
    <p:extLst>
      <p:ext uri="{BB962C8B-B14F-4D97-AF65-F5344CB8AC3E}">
        <p14:creationId xmlns:p14="http://schemas.microsoft.com/office/powerpoint/2010/main" val="1676796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2CCE3-2280-8F95-0481-BA203496FEE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B22F0BA6-20A2-2E7D-9732-AF67D32E4325}"/>
              </a:ext>
            </a:extLst>
          </p:cNvPr>
          <p:cNvSpPr>
            <a:spLocks noGrp="1"/>
          </p:cNvSpPr>
          <p:nvPr>
            <p:ph type="dt" sz="half" idx="10"/>
          </p:nvPr>
        </p:nvSpPr>
        <p:spPr/>
        <p:txBody>
          <a:bodyPr/>
          <a:lstStyle/>
          <a:p>
            <a:fld id="{36776FEE-7837-433D-870E-4D45EF6A42AD}" type="datetimeFigureOut">
              <a:rPr lang="en-GB" smtClean="0"/>
              <a:t>07/09/2023</a:t>
            </a:fld>
            <a:endParaRPr lang="en-GB"/>
          </a:p>
        </p:txBody>
      </p:sp>
      <p:sp>
        <p:nvSpPr>
          <p:cNvPr id="4" name="Footer Placeholder 3">
            <a:extLst>
              <a:ext uri="{FF2B5EF4-FFF2-40B4-BE49-F238E27FC236}">
                <a16:creationId xmlns:a16="http://schemas.microsoft.com/office/drawing/2014/main" id="{EE01AEB3-5FEB-BDE5-A3A3-1C8EC22B4B8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C679872-088B-4738-44CA-F0220B0A2981}"/>
              </a:ext>
            </a:extLst>
          </p:cNvPr>
          <p:cNvSpPr>
            <a:spLocks noGrp="1"/>
          </p:cNvSpPr>
          <p:nvPr>
            <p:ph type="sldNum" sz="quarter" idx="12"/>
          </p:nvPr>
        </p:nvSpPr>
        <p:spPr/>
        <p:txBody>
          <a:bodyPr/>
          <a:lstStyle/>
          <a:p>
            <a:fld id="{E4284B44-DC88-4F98-AA7D-0C667C106808}" type="slidenum">
              <a:rPr lang="en-GB" smtClean="0"/>
              <a:t>‹#›</a:t>
            </a:fld>
            <a:endParaRPr lang="en-GB"/>
          </a:p>
        </p:txBody>
      </p:sp>
    </p:spTree>
    <p:extLst>
      <p:ext uri="{BB962C8B-B14F-4D97-AF65-F5344CB8AC3E}">
        <p14:creationId xmlns:p14="http://schemas.microsoft.com/office/powerpoint/2010/main" val="1042262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435D7-131B-9F0E-420D-5F04E8F4EEE3}"/>
              </a:ext>
            </a:extLst>
          </p:cNvPr>
          <p:cNvSpPr>
            <a:spLocks noGrp="1"/>
          </p:cNvSpPr>
          <p:nvPr>
            <p:ph type="title"/>
          </p:nvPr>
        </p:nvSpPr>
        <p:spPr>
          <a:xfrm>
            <a:off x="838200" y="-1457325"/>
            <a:ext cx="10515600" cy="1325562"/>
          </a:xfrm>
        </p:spPr>
        <p:txBody>
          <a:bodyPr anchor="b"/>
          <a:lstStyle>
            <a:lvl1pPr>
              <a:defRPr/>
            </a:lvl1pPr>
          </a:lstStyle>
          <a:p>
            <a:r>
              <a:rPr lang="en-US"/>
              <a:t>Click to edit Master title style</a:t>
            </a:r>
            <a:endParaRPr lang="en-GB"/>
          </a:p>
        </p:txBody>
      </p:sp>
      <p:sp>
        <p:nvSpPr>
          <p:cNvPr id="3" name="Date Placeholder 2">
            <a:extLst>
              <a:ext uri="{FF2B5EF4-FFF2-40B4-BE49-F238E27FC236}">
                <a16:creationId xmlns:a16="http://schemas.microsoft.com/office/drawing/2014/main" id="{DABB6089-B9FD-7C5A-5969-6F8067B15E36}"/>
              </a:ext>
            </a:extLst>
          </p:cNvPr>
          <p:cNvSpPr>
            <a:spLocks noGrp="1"/>
          </p:cNvSpPr>
          <p:nvPr>
            <p:ph type="dt" sz="half" idx="10"/>
          </p:nvPr>
        </p:nvSpPr>
        <p:spPr/>
        <p:txBody>
          <a:bodyPr/>
          <a:lstStyle/>
          <a:p>
            <a:fld id="{36776FEE-7837-433D-870E-4D45EF6A42AD}" type="datetimeFigureOut">
              <a:rPr lang="en-GB" smtClean="0"/>
              <a:t>07/09/2023</a:t>
            </a:fld>
            <a:endParaRPr lang="en-GB"/>
          </a:p>
        </p:txBody>
      </p:sp>
      <p:sp>
        <p:nvSpPr>
          <p:cNvPr id="4" name="Footer Placeholder 3">
            <a:extLst>
              <a:ext uri="{FF2B5EF4-FFF2-40B4-BE49-F238E27FC236}">
                <a16:creationId xmlns:a16="http://schemas.microsoft.com/office/drawing/2014/main" id="{6CBF24BB-B9D5-C976-B759-EFDB1F0485D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4ACFED1-EE15-CF89-72EE-6A4DBEA22DDA}"/>
              </a:ext>
            </a:extLst>
          </p:cNvPr>
          <p:cNvSpPr>
            <a:spLocks noGrp="1"/>
          </p:cNvSpPr>
          <p:nvPr>
            <p:ph type="sldNum" sz="quarter" idx="12"/>
          </p:nvPr>
        </p:nvSpPr>
        <p:spPr/>
        <p:txBody>
          <a:bodyPr/>
          <a:lstStyle/>
          <a:p>
            <a:fld id="{E4284B44-DC88-4F98-AA7D-0C667C106808}" type="slidenum">
              <a:rPr lang="en-GB" smtClean="0"/>
              <a:t>‹#›</a:t>
            </a:fld>
            <a:endParaRPr lang="en-GB"/>
          </a:p>
        </p:txBody>
      </p:sp>
    </p:spTree>
    <p:extLst>
      <p:ext uri="{BB962C8B-B14F-4D97-AF65-F5344CB8AC3E}">
        <p14:creationId xmlns:p14="http://schemas.microsoft.com/office/powerpoint/2010/main" val="6101906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5EE87-87CF-ECCC-8673-5C39966B8C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18E2847-B01E-37F2-B0E7-CB4E3D92ED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C7753CD-ECF0-EB34-53AF-DAC68C5FC1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879136-AD6F-5FB0-3929-2FF268295408}"/>
              </a:ext>
            </a:extLst>
          </p:cNvPr>
          <p:cNvSpPr>
            <a:spLocks noGrp="1"/>
          </p:cNvSpPr>
          <p:nvPr>
            <p:ph type="dt" sz="half" idx="10"/>
          </p:nvPr>
        </p:nvSpPr>
        <p:spPr/>
        <p:txBody>
          <a:bodyPr/>
          <a:lstStyle/>
          <a:p>
            <a:fld id="{36776FEE-7837-433D-870E-4D45EF6A42AD}" type="datetimeFigureOut">
              <a:rPr lang="en-GB" smtClean="0"/>
              <a:t>07/09/2023</a:t>
            </a:fld>
            <a:endParaRPr lang="en-GB"/>
          </a:p>
        </p:txBody>
      </p:sp>
      <p:sp>
        <p:nvSpPr>
          <p:cNvPr id="6" name="Footer Placeholder 5">
            <a:extLst>
              <a:ext uri="{FF2B5EF4-FFF2-40B4-BE49-F238E27FC236}">
                <a16:creationId xmlns:a16="http://schemas.microsoft.com/office/drawing/2014/main" id="{E8E5FA8F-F69F-2E86-DD01-7D02EB63EEF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7DC371C-2389-23D4-9197-C2ACFDDB992E}"/>
              </a:ext>
            </a:extLst>
          </p:cNvPr>
          <p:cNvSpPr>
            <a:spLocks noGrp="1"/>
          </p:cNvSpPr>
          <p:nvPr>
            <p:ph type="sldNum" sz="quarter" idx="12"/>
          </p:nvPr>
        </p:nvSpPr>
        <p:spPr/>
        <p:txBody>
          <a:bodyPr/>
          <a:lstStyle/>
          <a:p>
            <a:fld id="{E4284B44-DC88-4F98-AA7D-0C667C106808}" type="slidenum">
              <a:rPr lang="en-GB" smtClean="0"/>
              <a:t>‹#›</a:t>
            </a:fld>
            <a:endParaRPr lang="en-GB"/>
          </a:p>
        </p:txBody>
      </p:sp>
    </p:spTree>
    <p:extLst>
      <p:ext uri="{BB962C8B-B14F-4D97-AF65-F5344CB8AC3E}">
        <p14:creationId xmlns:p14="http://schemas.microsoft.com/office/powerpoint/2010/main" val="137517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10020-4433-156E-FB5B-855E27B55D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84FFCC4-7CCE-61DE-323C-81CCCE63C8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DE26E08C-4A0B-80CB-4653-4256762C53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40ABBB-64B3-A5D6-8C4B-0A83ABF5987D}"/>
              </a:ext>
            </a:extLst>
          </p:cNvPr>
          <p:cNvSpPr>
            <a:spLocks noGrp="1"/>
          </p:cNvSpPr>
          <p:nvPr>
            <p:ph type="dt" sz="half" idx="10"/>
          </p:nvPr>
        </p:nvSpPr>
        <p:spPr/>
        <p:txBody>
          <a:bodyPr/>
          <a:lstStyle/>
          <a:p>
            <a:fld id="{36776FEE-7837-433D-870E-4D45EF6A42AD}" type="datetimeFigureOut">
              <a:rPr lang="en-GB" smtClean="0"/>
              <a:t>07/09/2023</a:t>
            </a:fld>
            <a:endParaRPr lang="en-GB"/>
          </a:p>
        </p:txBody>
      </p:sp>
      <p:sp>
        <p:nvSpPr>
          <p:cNvPr id="6" name="Footer Placeholder 5">
            <a:extLst>
              <a:ext uri="{FF2B5EF4-FFF2-40B4-BE49-F238E27FC236}">
                <a16:creationId xmlns:a16="http://schemas.microsoft.com/office/drawing/2014/main" id="{4AAA8B01-9E31-D093-9999-013D50C5FC6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A119DB6-C0BD-9AA5-4DEB-0151DC87057C}"/>
              </a:ext>
            </a:extLst>
          </p:cNvPr>
          <p:cNvSpPr>
            <a:spLocks noGrp="1"/>
          </p:cNvSpPr>
          <p:nvPr>
            <p:ph type="sldNum" sz="quarter" idx="12"/>
          </p:nvPr>
        </p:nvSpPr>
        <p:spPr/>
        <p:txBody>
          <a:bodyPr/>
          <a:lstStyle/>
          <a:p>
            <a:fld id="{E4284B44-DC88-4F98-AA7D-0C667C106808}" type="slidenum">
              <a:rPr lang="en-GB" smtClean="0"/>
              <a:t>‹#›</a:t>
            </a:fld>
            <a:endParaRPr lang="en-GB"/>
          </a:p>
        </p:txBody>
      </p:sp>
    </p:spTree>
    <p:extLst>
      <p:ext uri="{BB962C8B-B14F-4D97-AF65-F5344CB8AC3E}">
        <p14:creationId xmlns:p14="http://schemas.microsoft.com/office/powerpoint/2010/main" val="4069462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57C55E7-A6AB-0AF1-0330-25F070F14D3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D3510B9-0107-BD8E-8CCD-4B27E57983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F2501D-4FBA-D205-9A0F-8306C43FB4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6776FEE-7837-433D-870E-4D45EF6A42AD}" type="datetimeFigureOut">
              <a:rPr lang="en-GB" smtClean="0"/>
              <a:t>07/09/2023</a:t>
            </a:fld>
            <a:endParaRPr lang="en-GB"/>
          </a:p>
        </p:txBody>
      </p:sp>
      <p:sp>
        <p:nvSpPr>
          <p:cNvPr id="5" name="Footer Placeholder 4">
            <a:extLst>
              <a:ext uri="{FF2B5EF4-FFF2-40B4-BE49-F238E27FC236}">
                <a16:creationId xmlns:a16="http://schemas.microsoft.com/office/drawing/2014/main" id="{C7019AD9-79C0-CF2B-FDF7-DE12F3CF53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93401030-69EA-F192-342F-4A40F0431C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4284B44-DC88-4F98-AA7D-0C667C106808}" type="slidenum">
              <a:rPr lang="en-GB" smtClean="0"/>
              <a:t>‹#›</a:t>
            </a:fld>
            <a:endParaRPr lang="en-GB"/>
          </a:p>
        </p:txBody>
      </p:sp>
    </p:spTree>
    <p:extLst>
      <p:ext uri="{BB962C8B-B14F-4D97-AF65-F5344CB8AC3E}">
        <p14:creationId xmlns:p14="http://schemas.microsoft.com/office/powerpoint/2010/main" val="18225714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hyperlink" Target="https://aka.ms/425show/TeamsMTO" TargetMode="External"/><Relationship Id="rId3" Type="http://schemas.openxmlformats.org/officeDocument/2006/relationships/notesSlide" Target="../notesSlides/notesSlide10.xml"/><Relationship Id="rId7" Type="http://schemas.openxmlformats.org/officeDocument/2006/relationships/image" Target="../media/image16.png"/><Relationship Id="rId2" Type="http://schemas.openxmlformats.org/officeDocument/2006/relationships/slideLayout" Target="../slideLayouts/slideLayout8.xml"/><Relationship Id="rId1" Type="http://schemas.openxmlformats.org/officeDocument/2006/relationships/themeOverride" Target="../theme/themeOverride1.xml"/><Relationship Id="rId6" Type="http://schemas.openxmlformats.org/officeDocument/2006/relationships/image" Target="../media/image12.png"/><Relationship Id="rId5" Type="http://schemas.openxmlformats.org/officeDocument/2006/relationships/image" Target="../media/image3.sv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notesSlide" Target="../notesSlides/notesSlide2.xml"/><Relationship Id="rId9" Type="http://schemas.openxmlformats.org/officeDocument/2006/relationships/hyperlink" Target="https://aka.ms/425show/CAprotectedActions"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notesSlide" Target="../notesSlides/notesSlide5.xml"/><Relationship Id="rId9" Type="http://schemas.openxmlformats.org/officeDocument/2006/relationships/hyperlink" Target="https://aka.ms/425show/TRV2"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3.sv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8.xml"/><Relationship Id="rId7" Type="http://schemas.openxmlformats.org/officeDocument/2006/relationships/image" Target="../media/image3.svg"/><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2D9A7-0F25-4D9F-BE93-B9EC58000DDE}"/>
              </a:ext>
            </a:extLst>
          </p:cNvPr>
          <p:cNvSpPr>
            <a:spLocks noGrp="1"/>
          </p:cNvSpPr>
          <p:nvPr>
            <p:ph type="title"/>
          </p:nvPr>
        </p:nvSpPr>
        <p:spPr/>
        <p:txBody>
          <a:bodyPr/>
          <a:lstStyle/>
          <a:p>
            <a:endParaRPr lang="en-GB"/>
          </a:p>
        </p:txBody>
      </p:sp>
      <p:pic>
        <p:nvPicPr>
          <p:cNvPr id="6" name="Content Placeholder 5" descr="A screenshot of a computer&#10;&#10;Description automatically generated">
            <a:extLst>
              <a:ext uri="{FF2B5EF4-FFF2-40B4-BE49-F238E27FC236}">
                <a16:creationId xmlns:a16="http://schemas.microsoft.com/office/drawing/2014/main" id="{D3ECDC64-6468-66C8-C5D1-5E058600EC5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245058" cy="6938128"/>
          </a:xfrm>
        </p:spPr>
      </p:pic>
      <p:sp>
        <p:nvSpPr>
          <p:cNvPr id="4" name="Text Placeholder 3">
            <a:extLst>
              <a:ext uri="{FF2B5EF4-FFF2-40B4-BE49-F238E27FC236}">
                <a16:creationId xmlns:a16="http://schemas.microsoft.com/office/drawing/2014/main" id="{6F9CB605-AC22-309F-9118-6E52AC2A1CE2}"/>
              </a:ext>
            </a:extLst>
          </p:cNvPr>
          <p:cNvSpPr>
            <a:spLocks noGrp="1"/>
          </p:cNvSpPr>
          <p:nvPr>
            <p:ph type="body" sz="half" idx="2"/>
          </p:nvPr>
        </p:nvSpPr>
        <p:spPr>
          <a:xfrm>
            <a:off x="269377" y="372744"/>
            <a:ext cx="3932237" cy="3811588"/>
          </a:xfrm>
        </p:spPr>
        <p:txBody>
          <a:bodyPr vert="horz" lIns="91440" tIns="45720" rIns="91440" bIns="45720" rtlCol="0" anchor="t">
            <a:noAutofit/>
          </a:bodyPr>
          <a:lstStyle/>
          <a:p>
            <a:r>
              <a:rPr lang="en-US" sz="4800">
                <a:latin typeface="+mj-lt"/>
                <a:ea typeface="+mj-ea"/>
                <a:cs typeface="+mj-cs"/>
              </a:rPr>
              <a:t>What's New in Microsoft </a:t>
            </a:r>
            <a:r>
              <a:rPr lang="en-US" sz="4800" err="1">
                <a:latin typeface="+mj-lt"/>
                <a:ea typeface="+mj-ea"/>
                <a:cs typeface="+mj-cs"/>
              </a:rPr>
              <a:t>Entra</a:t>
            </a:r>
            <a:r>
              <a:rPr lang="en-US" sz="4800">
                <a:latin typeface="+mj-lt"/>
                <a:ea typeface="+mj-ea"/>
                <a:cs typeface="+mj-cs"/>
              </a:rPr>
              <a:t> ID September 2023</a:t>
            </a:r>
            <a:endParaRPr lang="en-GB" sz="4800">
              <a:latin typeface="+mj-lt"/>
              <a:ea typeface="+mj-ea"/>
              <a:cs typeface="+mj-cs"/>
            </a:endParaRPr>
          </a:p>
        </p:txBody>
      </p:sp>
      <p:pic>
        <p:nvPicPr>
          <p:cNvPr id="7" name="Content Placeholder 5">
            <a:extLst>
              <a:ext uri="{FF2B5EF4-FFF2-40B4-BE49-F238E27FC236}">
                <a16:creationId xmlns:a16="http://schemas.microsoft.com/office/drawing/2014/main" id="{DFA4EF68-9B28-6876-7AC6-0E67B91E485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84710" y="4560628"/>
            <a:ext cx="2971800" cy="2381250"/>
          </a:xfrm>
          <a:prstGeom prst="rect">
            <a:avLst/>
          </a:prstGeom>
        </p:spPr>
      </p:pic>
      <p:pic>
        <p:nvPicPr>
          <p:cNvPr id="5" name="Picture 4" descr="A person talking to another person&#10;&#10;Description automatically generated">
            <a:extLst>
              <a:ext uri="{FF2B5EF4-FFF2-40B4-BE49-F238E27FC236}">
                <a16:creationId xmlns:a16="http://schemas.microsoft.com/office/drawing/2014/main" id="{0F1E9C4E-1C89-7637-F662-B45EDCA95F08}"/>
              </a:ext>
            </a:extLst>
          </p:cNvPr>
          <p:cNvPicPr>
            <a:picLocks noChangeAspect="1"/>
          </p:cNvPicPr>
          <p:nvPr/>
        </p:nvPicPr>
        <p:blipFill rotWithShape="1">
          <a:blip r:embed="rId6">
            <a:extLst>
              <a:ext uri="{28A0092B-C50C-407E-A947-70E740481C1C}">
                <a14:useLocalDpi xmlns:a14="http://schemas.microsoft.com/office/drawing/2010/main" val="0"/>
              </a:ext>
            </a:extLst>
          </a:blip>
          <a:srcRect l="10192" t="16629" r="46958" b="-1"/>
          <a:stretch/>
        </p:blipFill>
        <p:spPr>
          <a:xfrm>
            <a:off x="9843890" y="812800"/>
            <a:ext cx="2048555" cy="1985282"/>
          </a:xfrm>
          <a:prstGeom prst="flowChartConnector">
            <a:avLst/>
          </a:prstGeom>
        </p:spPr>
      </p:pic>
      <p:sp>
        <p:nvSpPr>
          <p:cNvPr id="8" name="Text Placeholder 3">
            <a:extLst>
              <a:ext uri="{FF2B5EF4-FFF2-40B4-BE49-F238E27FC236}">
                <a16:creationId xmlns:a16="http://schemas.microsoft.com/office/drawing/2014/main" id="{357C551B-0D81-6860-D441-A1D01374505F}"/>
              </a:ext>
            </a:extLst>
          </p:cNvPr>
          <p:cNvSpPr txBox="1">
            <a:spLocks/>
          </p:cNvSpPr>
          <p:nvPr/>
        </p:nvSpPr>
        <p:spPr>
          <a:xfrm>
            <a:off x="9843890" y="2962311"/>
            <a:ext cx="3932237" cy="466689"/>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sz="3200">
                <a:latin typeface="+mj-lt"/>
                <a:ea typeface="+mj-ea"/>
                <a:cs typeface="+mj-cs"/>
              </a:rPr>
              <a:t>Grace Picking</a:t>
            </a:r>
            <a:endParaRPr lang="en-GB" sz="3200">
              <a:latin typeface="+mj-lt"/>
              <a:ea typeface="+mj-ea"/>
              <a:cs typeface="+mj-cs"/>
            </a:endParaRPr>
          </a:p>
        </p:txBody>
      </p:sp>
      <p:pic>
        <p:nvPicPr>
          <p:cNvPr id="9" name="Picture 8">
            <a:extLst>
              <a:ext uri="{FF2B5EF4-FFF2-40B4-BE49-F238E27FC236}">
                <a16:creationId xmlns:a16="http://schemas.microsoft.com/office/drawing/2014/main" id="{9CEC8BC1-A5B6-AA2A-5171-3CB3E2AC8C53}"/>
              </a:ext>
            </a:extLst>
          </p:cNvPr>
          <p:cNvPicPr>
            <a:picLocks noChangeAspect="1"/>
          </p:cNvPicPr>
          <p:nvPr/>
        </p:nvPicPr>
        <p:blipFill>
          <a:blip r:embed="rId7">
            <a:extLst>
              <a:ext uri="{28A0092B-C50C-407E-A947-70E740481C1C}">
                <a14:useLocalDpi xmlns:a14="http://schemas.microsoft.com/office/drawing/2010/main" val="0"/>
              </a:ext>
            </a:extLst>
          </a:blip>
          <a:srcRect t="5958" b="5958"/>
          <a:stretch/>
        </p:blipFill>
        <p:spPr>
          <a:xfrm>
            <a:off x="9843890" y="3610882"/>
            <a:ext cx="2048555" cy="1985282"/>
          </a:xfrm>
          <a:prstGeom prst="flowChartConnector">
            <a:avLst/>
          </a:prstGeom>
          <a:solidFill>
            <a:schemeClr val="accent2"/>
          </a:solidFill>
        </p:spPr>
      </p:pic>
      <p:sp>
        <p:nvSpPr>
          <p:cNvPr id="10" name="Text Placeholder 3">
            <a:extLst>
              <a:ext uri="{FF2B5EF4-FFF2-40B4-BE49-F238E27FC236}">
                <a16:creationId xmlns:a16="http://schemas.microsoft.com/office/drawing/2014/main" id="{84F9EAF6-ED3C-AEAA-74E0-13A129FF029A}"/>
              </a:ext>
            </a:extLst>
          </p:cNvPr>
          <p:cNvSpPr txBox="1">
            <a:spLocks/>
          </p:cNvSpPr>
          <p:nvPr/>
        </p:nvSpPr>
        <p:spPr>
          <a:xfrm>
            <a:off x="9843890" y="5760393"/>
            <a:ext cx="3932237" cy="63091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sz="3200">
                <a:latin typeface="+mj-lt"/>
                <a:ea typeface="+mj-ea"/>
                <a:cs typeface="+mj-cs"/>
              </a:rPr>
              <a:t>Jorge Lopez</a:t>
            </a:r>
            <a:endParaRPr lang="en-GB" sz="3200">
              <a:latin typeface="+mj-lt"/>
              <a:ea typeface="+mj-ea"/>
              <a:cs typeface="+mj-cs"/>
            </a:endParaRPr>
          </a:p>
        </p:txBody>
      </p:sp>
    </p:spTree>
    <p:extLst>
      <p:ext uri="{BB962C8B-B14F-4D97-AF65-F5344CB8AC3E}">
        <p14:creationId xmlns:p14="http://schemas.microsoft.com/office/powerpoint/2010/main" val="11207388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B70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165C9-D288-3E11-AC93-FEEC8C4AE819}"/>
              </a:ext>
            </a:extLst>
          </p:cNvPr>
          <p:cNvSpPr>
            <a:spLocks noGrp="1"/>
          </p:cNvSpPr>
          <p:nvPr>
            <p:ph type="title"/>
          </p:nvPr>
        </p:nvSpPr>
        <p:spPr>
          <a:xfrm>
            <a:off x="1402080" y="83539"/>
            <a:ext cx="7979989" cy="1300018"/>
          </a:xfrm>
        </p:spPr>
        <p:txBody>
          <a:bodyPr anchor="ctr">
            <a:normAutofit/>
          </a:bodyPr>
          <a:lstStyle/>
          <a:p>
            <a:r>
              <a:rPr lang="en-US" sz="2800"/>
              <a:t>Multi-tenant collaboration for Microsoft Teams</a:t>
            </a:r>
          </a:p>
        </p:txBody>
      </p:sp>
      <p:pic>
        <p:nvPicPr>
          <p:cNvPr id="6" name="Content Placeholder 5">
            <a:extLst>
              <a:ext uri="{FF2B5EF4-FFF2-40B4-BE49-F238E27FC236}">
                <a16:creationId xmlns:a16="http://schemas.microsoft.com/office/drawing/2014/main" id="{017424C1-14CA-8627-BF90-128224536006}"/>
              </a:ext>
            </a:extLst>
          </p:cNvPr>
          <p:cNvPicPr>
            <a:picLocks noGrp="1" noChangeAspect="1"/>
          </p:cNvPicPr>
          <p:nvPr>
            <p:ph idx="1"/>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0" y="66675"/>
            <a:ext cx="1402080" cy="1123462"/>
          </a:xfrm>
        </p:spPr>
      </p:pic>
      <p:sp>
        <p:nvSpPr>
          <p:cNvPr id="4" name="Text Placeholder 3">
            <a:extLst>
              <a:ext uri="{FF2B5EF4-FFF2-40B4-BE49-F238E27FC236}">
                <a16:creationId xmlns:a16="http://schemas.microsoft.com/office/drawing/2014/main" id="{8736DB11-2049-16CF-F76D-DC519895D7E5}"/>
              </a:ext>
            </a:extLst>
          </p:cNvPr>
          <p:cNvSpPr>
            <a:spLocks noGrp="1"/>
          </p:cNvSpPr>
          <p:nvPr>
            <p:ph type="body" sz="half" idx="2"/>
          </p:nvPr>
        </p:nvSpPr>
        <p:spPr>
          <a:xfrm>
            <a:off x="187080" y="1383556"/>
            <a:ext cx="3358265" cy="5312807"/>
          </a:xfrm>
        </p:spPr>
        <p:txBody>
          <a:bodyPr>
            <a:normAutofit/>
          </a:bodyPr>
          <a:lstStyle/>
          <a:p>
            <a:r>
              <a:rPr lang="en-GB" sz="2000" b="1"/>
              <a:t>Stage : Public </a:t>
            </a:r>
            <a:r>
              <a:rPr lang="en-GB" sz="2000"/>
              <a:t>Preview </a:t>
            </a:r>
          </a:p>
          <a:p>
            <a:r>
              <a:rPr lang="en-GB" sz="2000" b="1"/>
              <a:t>Overview : </a:t>
            </a:r>
            <a:r>
              <a:rPr lang="en-US" sz="2000"/>
              <a:t>When admins have configured a multi-tenant organization (MTO) group in the Microsoft 365 admin center and when their employees are using the new Teams desktop client, these new MTO features help deliver rich multi-tenant collaboration experiences across search, chat, calling, meetings, and content sharing, while eliminating silos and bringing users together across tenant boundaries.</a:t>
            </a:r>
            <a:endParaRPr lang="en-GB" sz="2000"/>
          </a:p>
        </p:txBody>
      </p:sp>
      <p:pic>
        <p:nvPicPr>
          <p:cNvPr id="8" name="Picture 7" descr="A group of cubes and squares&#10;&#10;Description automatically generated">
            <a:extLst>
              <a:ext uri="{FF2B5EF4-FFF2-40B4-BE49-F238E27FC236}">
                <a16:creationId xmlns:a16="http://schemas.microsoft.com/office/drawing/2014/main" id="{5F3FC3ED-E824-E917-CDAF-C581E116790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33735" y="0"/>
            <a:ext cx="3358265" cy="1902815"/>
          </a:xfrm>
          <a:prstGeom prst="rect">
            <a:avLst/>
          </a:prstGeom>
        </p:spPr>
      </p:pic>
      <p:pic>
        <p:nvPicPr>
          <p:cNvPr id="1026" name="Picture 2" descr="thumbnail image 1 of blog post titled &#10; &#10; &#10;  &#10; &#10; &#10; &#10;    &#10;  &#10;   &#10;    &#10;      &#10;       Announcing more seamless collaboration in Microsoft Teams for multi-tenant organizations&#10;       &#10;      &#10;     &#10;   &#10;  &#10; &#10;   &#10; &#10; &#10; &#10; &#10; &#10;">
            <a:extLst>
              <a:ext uri="{FF2B5EF4-FFF2-40B4-BE49-F238E27FC236}">
                <a16:creationId xmlns:a16="http://schemas.microsoft.com/office/drawing/2014/main" id="{7485C9A2-F11A-8CBA-782F-193CBFEC796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04943" y="1271534"/>
            <a:ext cx="8021243" cy="451245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38561C3-3F18-695B-51FB-02C79CEBF236}"/>
              </a:ext>
            </a:extLst>
          </p:cNvPr>
          <p:cNvSpPr txBox="1"/>
          <p:nvPr/>
        </p:nvSpPr>
        <p:spPr>
          <a:xfrm>
            <a:off x="8111918" y="6221544"/>
            <a:ext cx="6095098" cy="369332"/>
          </a:xfrm>
          <a:prstGeom prst="rect">
            <a:avLst/>
          </a:prstGeom>
          <a:noFill/>
        </p:spPr>
        <p:txBody>
          <a:bodyPr wrap="square">
            <a:spAutoFit/>
          </a:bodyPr>
          <a:lstStyle/>
          <a:p>
            <a:r>
              <a:rPr lang="en-US" sz="1800" b="1">
                <a:effectLst/>
                <a:latin typeface="Calibri" panose="020F0502020204030204" pitchFamily="34" charset="0"/>
                <a:hlinkClick r:id="rId8">
                  <a:extLst>
                    <a:ext uri="{A12FA001-AC4F-418D-AE19-62706E023703}">
                      <ahyp:hlinkClr xmlns:ahyp="http://schemas.microsoft.com/office/drawing/2018/hyperlinkcolor" val="tx"/>
                    </a:ext>
                  </a:extLst>
                </a:hlinkClick>
              </a:rPr>
              <a:t>https://aka.ms/425show/TeamsMTO</a:t>
            </a:r>
            <a:endParaRPr lang="en-US" b="1"/>
          </a:p>
        </p:txBody>
      </p:sp>
    </p:spTree>
    <p:extLst>
      <p:ext uri="{BB962C8B-B14F-4D97-AF65-F5344CB8AC3E}">
        <p14:creationId xmlns:p14="http://schemas.microsoft.com/office/powerpoint/2010/main" val="2958148033"/>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ubes and squares&#10;&#10;Description automatically generated">
            <a:extLst>
              <a:ext uri="{FF2B5EF4-FFF2-40B4-BE49-F238E27FC236}">
                <a16:creationId xmlns:a16="http://schemas.microsoft.com/office/drawing/2014/main" id="{5F3FC3ED-E824-E917-CDAF-C581E11679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963" y="-161101"/>
            <a:ext cx="12387963" cy="7019101"/>
          </a:xfrm>
          <a:prstGeom prst="rect">
            <a:avLst/>
          </a:prstGeom>
        </p:spPr>
      </p:pic>
      <p:sp>
        <p:nvSpPr>
          <p:cNvPr id="2" name="Title 1">
            <a:extLst>
              <a:ext uri="{FF2B5EF4-FFF2-40B4-BE49-F238E27FC236}">
                <a16:creationId xmlns:a16="http://schemas.microsoft.com/office/drawing/2014/main" id="{747165C9-D288-3E11-AC93-FEEC8C4AE819}"/>
              </a:ext>
            </a:extLst>
          </p:cNvPr>
          <p:cNvSpPr>
            <a:spLocks noGrp="1"/>
          </p:cNvSpPr>
          <p:nvPr>
            <p:ph type="title"/>
          </p:nvPr>
        </p:nvSpPr>
        <p:spPr>
          <a:xfrm>
            <a:off x="277561" y="12700"/>
            <a:ext cx="3932237" cy="1600200"/>
          </a:xfrm>
        </p:spPr>
        <p:txBody>
          <a:bodyPr>
            <a:normAutofit/>
          </a:bodyPr>
          <a:lstStyle/>
          <a:p>
            <a:r>
              <a:rPr lang="en-GB" sz="4000"/>
              <a:t>Thank you for </a:t>
            </a:r>
            <a:br>
              <a:rPr lang="en-GB" sz="4000"/>
            </a:br>
            <a:r>
              <a:rPr lang="en-GB" sz="4000"/>
              <a:t>tuning in!</a:t>
            </a:r>
          </a:p>
        </p:txBody>
      </p:sp>
      <p:pic>
        <p:nvPicPr>
          <p:cNvPr id="6" name="Content Placeholder 5">
            <a:extLst>
              <a:ext uri="{FF2B5EF4-FFF2-40B4-BE49-F238E27FC236}">
                <a16:creationId xmlns:a16="http://schemas.microsoft.com/office/drawing/2014/main" id="{017424C1-14CA-8627-BF90-128224536006}"/>
              </a:ext>
            </a:extLst>
          </p:cNvPr>
          <p:cNvPicPr>
            <a:picLocks noGrp="1" noChangeAspect="1"/>
          </p:cNvPicPr>
          <p:nvPr>
            <p:ph idx="1"/>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95963" y="4159023"/>
            <a:ext cx="2971800" cy="2381250"/>
          </a:xfrm>
        </p:spPr>
      </p:pic>
      <p:sp>
        <p:nvSpPr>
          <p:cNvPr id="4" name="Text Placeholder 3">
            <a:extLst>
              <a:ext uri="{FF2B5EF4-FFF2-40B4-BE49-F238E27FC236}">
                <a16:creationId xmlns:a16="http://schemas.microsoft.com/office/drawing/2014/main" id="{8736DB11-2049-16CF-F76D-DC519895D7E5}"/>
              </a:ext>
            </a:extLst>
          </p:cNvPr>
          <p:cNvSpPr>
            <a:spLocks noGrp="1"/>
          </p:cNvSpPr>
          <p:nvPr>
            <p:ph type="body" sz="half" idx="2"/>
          </p:nvPr>
        </p:nvSpPr>
        <p:spPr>
          <a:xfrm>
            <a:off x="277561" y="1786701"/>
            <a:ext cx="2971800" cy="2734899"/>
          </a:xfrm>
        </p:spPr>
        <p:txBody>
          <a:bodyPr>
            <a:normAutofit/>
          </a:bodyPr>
          <a:lstStyle/>
          <a:p>
            <a:r>
              <a:rPr lang="en-GB" sz="2800"/>
              <a:t>Don’t forget to tune in again for the September updates on October!</a:t>
            </a:r>
          </a:p>
        </p:txBody>
      </p:sp>
      <p:pic>
        <p:nvPicPr>
          <p:cNvPr id="3" name="Picture 2" descr="A person talking to another person&#10;&#10;Description automatically generated">
            <a:extLst>
              <a:ext uri="{FF2B5EF4-FFF2-40B4-BE49-F238E27FC236}">
                <a16:creationId xmlns:a16="http://schemas.microsoft.com/office/drawing/2014/main" id="{D23EA7A1-F7B3-E318-8862-4647E5B624FF}"/>
              </a:ext>
            </a:extLst>
          </p:cNvPr>
          <p:cNvPicPr>
            <a:picLocks noChangeAspect="1"/>
          </p:cNvPicPr>
          <p:nvPr/>
        </p:nvPicPr>
        <p:blipFill rotWithShape="1">
          <a:blip r:embed="rId6">
            <a:extLst>
              <a:ext uri="{28A0092B-C50C-407E-A947-70E740481C1C}">
                <a14:useLocalDpi xmlns:a14="http://schemas.microsoft.com/office/drawing/2010/main" val="0"/>
              </a:ext>
            </a:extLst>
          </a:blip>
          <a:srcRect l="10192" t="16629" r="46958" b="-1"/>
          <a:stretch/>
        </p:blipFill>
        <p:spPr>
          <a:xfrm>
            <a:off x="9843890" y="812800"/>
            <a:ext cx="2048555" cy="1985282"/>
          </a:xfrm>
          <a:prstGeom prst="flowChartConnector">
            <a:avLst/>
          </a:prstGeom>
        </p:spPr>
      </p:pic>
      <p:sp>
        <p:nvSpPr>
          <p:cNvPr id="5" name="Text Placeholder 3">
            <a:extLst>
              <a:ext uri="{FF2B5EF4-FFF2-40B4-BE49-F238E27FC236}">
                <a16:creationId xmlns:a16="http://schemas.microsoft.com/office/drawing/2014/main" id="{7F0F1857-CF3A-C2FB-B05B-E35AF0317266}"/>
              </a:ext>
            </a:extLst>
          </p:cNvPr>
          <p:cNvSpPr txBox="1">
            <a:spLocks/>
          </p:cNvSpPr>
          <p:nvPr/>
        </p:nvSpPr>
        <p:spPr>
          <a:xfrm>
            <a:off x="9843890" y="2962311"/>
            <a:ext cx="3932237" cy="466689"/>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sz="3200">
                <a:latin typeface="+mj-lt"/>
                <a:ea typeface="+mj-ea"/>
                <a:cs typeface="+mj-cs"/>
              </a:rPr>
              <a:t>Grace Picking</a:t>
            </a:r>
            <a:endParaRPr lang="en-GB" sz="3200">
              <a:latin typeface="+mj-lt"/>
              <a:ea typeface="+mj-ea"/>
              <a:cs typeface="+mj-cs"/>
            </a:endParaRPr>
          </a:p>
        </p:txBody>
      </p:sp>
      <p:pic>
        <p:nvPicPr>
          <p:cNvPr id="7" name="Picture 6">
            <a:extLst>
              <a:ext uri="{FF2B5EF4-FFF2-40B4-BE49-F238E27FC236}">
                <a16:creationId xmlns:a16="http://schemas.microsoft.com/office/drawing/2014/main" id="{8B63F384-3C46-BFD0-09CE-F5BCE1F65514}"/>
              </a:ext>
            </a:extLst>
          </p:cNvPr>
          <p:cNvPicPr>
            <a:picLocks noChangeAspect="1"/>
          </p:cNvPicPr>
          <p:nvPr/>
        </p:nvPicPr>
        <p:blipFill>
          <a:blip r:embed="rId7">
            <a:extLst>
              <a:ext uri="{28A0092B-C50C-407E-A947-70E740481C1C}">
                <a14:useLocalDpi xmlns:a14="http://schemas.microsoft.com/office/drawing/2010/main" val="0"/>
              </a:ext>
            </a:extLst>
          </a:blip>
          <a:srcRect t="5958" b="5958"/>
          <a:stretch/>
        </p:blipFill>
        <p:spPr>
          <a:xfrm>
            <a:off x="9843890" y="3610882"/>
            <a:ext cx="2048555" cy="1985282"/>
          </a:xfrm>
          <a:prstGeom prst="flowChartConnector">
            <a:avLst/>
          </a:prstGeom>
          <a:solidFill>
            <a:schemeClr val="accent2"/>
          </a:solidFill>
        </p:spPr>
      </p:pic>
      <p:sp>
        <p:nvSpPr>
          <p:cNvPr id="9" name="Text Placeholder 3">
            <a:extLst>
              <a:ext uri="{FF2B5EF4-FFF2-40B4-BE49-F238E27FC236}">
                <a16:creationId xmlns:a16="http://schemas.microsoft.com/office/drawing/2014/main" id="{CD026818-B0C8-19C2-0A18-DB1407223737}"/>
              </a:ext>
            </a:extLst>
          </p:cNvPr>
          <p:cNvSpPr txBox="1">
            <a:spLocks/>
          </p:cNvSpPr>
          <p:nvPr/>
        </p:nvSpPr>
        <p:spPr>
          <a:xfrm>
            <a:off x="9843890" y="5760393"/>
            <a:ext cx="3932237" cy="63091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sz="3200">
                <a:latin typeface="+mj-lt"/>
                <a:ea typeface="+mj-ea"/>
                <a:cs typeface="+mj-cs"/>
              </a:rPr>
              <a:t>Jorge Lopez</a:t>
            </a:r>
            <a:endParaRPr lang="en-GB" sz="3200">
              <a:latin typeface="+mj-lt"/>
              <a:ea typeface="+mj-ea"/>
              <a:cs typeface="+mj-cs"/>
            </a:endParaRPr>
          </a:p>
        </p:txBody>
      </p:sp>
    </p:spTree>
    <p:extLst>
      <p:ext uri="{BB962C8B-B14F-4D97-AF65-F5344CB8AC3E}">
        <p14:creationId xmlns:p14="http://schemas.microsoft.com/office/powerpoint/2010/main" val="3626927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17424C1-14CA-8627-BF90-128224536006}"/>
              </a:ext>
            </a:extLst>
          </p:cNvPr>
          <p:cNvPicPr>
            <a:picLocks noGrp="1" noChangeAspect="1"/>
          </p:cNvPicPr>
          <p:nvPr>
            <p:ph idx="1"/>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0" y="66675"/>
            <a:ext cx="1402080" cy="1123462"/>
          </a:xfrm>
        </p:spPr>
      </p:pic>
      <p:sp>
        <p:nvSpPr>
          <p:cNvPr id="4" name="Text Placeholder 3">
            <a:extLst>
              <a:ext uri="{FF2B5EF4-FFF2-40B4-BE49-F238E27FC236}">
                <a16:creationId xmlns:a16="http://schemas.microsoft.com/office/drawing/2014/main" id="{8736DB11-2049-16CF-F76D-DC519895D7E5}"/>
              </a:ext>
            </a:extLst>
          </p:cNvPr>
          <p:cNvSpPr>
            <a:spLocks noGrp="1"/>
          </p:cNvSpPr>
          <p:nvPr>
            <p:ph type="body" sz="half" idx="2"/>
          </p:nvPr>
        </p:nvSpPr>
        <p:spPr>
          <a:xfrm>
            <a:off x="187080" y="1383557"/>
            <a:ext cx="3600376" cy="5012336"/>
          </a:xfrm>
        </p:spPr>
        <p:txBody>
          <a:bodyPr>
            <a:normAutofit fontScale="85000" lnSpcReduction="20000"/>
          </a:bodyPr>
          <a:lstStyle/>
          <a:p>
            <a:r>
              <a:rPr lang="en-GB" sz="2800" b="1"/>
              <a:t>Stage : </a:t>
            </a:r>
            <a:r>
              <a:rPr lang="en-GB" sz="2800"/>
              <a:t>GA </a:t>
            </a:r>
            <a:r>
              <a:rPr lang="en-GB" sz="2800" b="1"/>
              <a:t>Product family : </a:t>
            </a:r>
            <a:r>
              <a:rPr lang="en-GB" sz="2800"/>
              <a:t>Microsoft </a:t>
            </a:r>
            <a:r>
              <a:rPr lang="en-GB" sz="2800" err="1"/>
              <a:t>Entra</a:t>
            </a:r>
            <a:r>
              <a:rPr lang="en-GB" sz="2800"/>
              <a:t> ID</a:t>
            </a:r>
          </a:p>
          <a:p>
            <a:r>
              <a:rPr lang="en-GB" sz="2800" b="1"/>
              <a:t>Overview : </a:t>
            </a:r>
            <a:r>
              <a:rPr lang="en-US" sz="2800" b="1"/>
              <a:t> </a:t>
            </a:r>
            <a:r>
              <a:rPr lang="en-US" sz="2800"/>
              <a:t>Protected actions refer to high-stakes operations that carry significant risk, such as altering conditional access policies, adding credentials to an application, or changing federation trust settings. These actions, if executed by a malicious actor, can severely compromise your organization's security posture.</a:t>
            </a:r>
          </a:p>
        </p:txBody>
      </p:sp>
      <p:pic>
        <p:nvPicPr>
          <p:cNvPr id="7" name="Picture 6" descr="A screenshot of a computer&#10;&#10;Description automatically generated">
            <a:extLst>
              <a:ext uri="{FF2B5EF4-FFF2-40B4-BE49-F238E27FC236}">
                <a16:creationId xmlns:a16="http://schemas.microsoft.com/office/drawing/2014/main" id="{ADB493FD-CAF0-D6A3-E791-F6056E25C40F}"/>
              </a:ext>
            </a:extLst>
          </p:cNvPr>
          <p:cNvPicPr>
            <a:picLocks noChangeAspect="1"/>
          </p:cNvPicPr>
          <p:nvPr/>
        </p:nvPicPr>
        <p:blipFill rotWithShape="1">
          <a:blip r:embed="rId7">
            <a:extLst>
              <a:ext uri="{28A0092B-C50C-407E-A947-70E740481C1C}">
                <a14:useLocalDpi xmlns:a14="http://schemas.microsoft.com/office/drawing/2010/main" val="0"/>
              </a:ext>
            </a:extLst>
          </a:blip>
          <a:srcRect l="21340" t="3915" r="19056" b="2164"/>
          <a:stretch/>
        </p:blipFill>
        <p:spPr>
          <a:xfrm>
            <a:off x="9947564" y="0"/>
            <a:ext cx="2244436" cy="2003880"/>
          </a:xfrm>
          <a:prstGeom prst="rect">
            <a:avLst/>
          </a:prstGeom>
        </p:spPr>
      </p:pic>
      <p:sp>
        <p:nvSpPr>
          <p:cNvPr id="9" name="Title 1">
            <a:extLst>
              <a:ext uri="{FF2B5EF4-FFF2-40B4-BE49-F238E27FC236}">
                <a16:creationId xmlns:a16="http://schemas.microsoft.com/office/drawing/2014/main" id="{76DACAFC-F588-4D32-B917-9441F84657BD}"/>
              </a:ext>
            </a:extLst>
          </p:cNvPr>
          <p:cNvSpPr txBox="1">
            <a:spLocks/>
          </p:cNvSpPr>
          <p:nvPr/>
        </p:nvSpPr>
        <p:spPr>
          <a:xfrm>
            <a:off x="1402080" y="83539"/>
            <a:ext cx="8636721" cy="13000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a:t>Conditional Access for protected Actions</a:t>
            </a:r>
          </a:p>
        </p:txBody>
      </p:sp>
      <p:pic>
        <p:nvPicPr>
          <p:cNvPr id="10" name="3E1F75F1-92ED-4168-A898-4467E9D38324">
            <a:hlinkClick r:id="" action="ppaction://media"/>
            <a:extLst>
              <a:ext uri="{FF2B5EF4-FFF2-40B4-BE49-F238E27FC236}">
                <a16:creationId xmlns:a16="http://schemas.microsoft.com/office/drawing/2014/main" id="{6CA72AC7-DB96-2F30-B335-C16662F4D8C8}"/>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3782045" y="1060487"/>
            <a:ext cx="7309789" cy="4721634"/>
          </a:xfrm>
          <a:prstGeom prst="rect">
            <a:avLst/>
          </a:prstGeom>
        </p:spPr>
      </p:pic>
      <p:sp>
        <p:nvSpPr>
          <p:cNvPr id="2" name="TextBox 1">
            <a:extLst>
              <a:ext uri="{FF2B5EF4-FFF2-40B4-BE49-F238E27FC236}">
                <a16:creationId xmlns:a16="http://schemas.microsoft.com/office/drawing/2014/main" id="{E90A40BA-D559-5B72-062E-63A205237D11}"/>
              </a:ext>
            </a:extLst>
          </p:cNvPr>
          <p:cNvSpPr txBox="1"/>
          <p:nvPr/>
        </p:nvSpPr>
        <p:spPr>
          <a:xfrm>
            <a:off x="6893169" y="6395893"/>
            <a:ext cx="4793837" cy="378568"/>
          </a:xfrm>
          <a:prstGeom prst="rect">
            <a:avLst/>
          </a:prstGeom>
          <a:noFill/>
        </p:spPr>
        <p:txBody>
          <a:bodyPr wrap="square" rtlCol="0">
            <a:spAutoFit/>
          </a:bodyPr>
          <a:lstStyle/>
          <a:p>
            <a:r>
              <a:rPr lang="en-US" sz="1800" b="1">
                <a:effectLst/>
                <a:latin typeface="Calibri" panose="020F0502020204030204" pitchFamily="34" charset="0"/>
                <a:hlinkClick r:id="rId9">
                  <a:extLst>
                    <a:ext uri="{A12FA001-AC4F-418D-AE19-62706E023703}">
                      <ahyp:hlinkClr xmlns:ahyp="http://schemas.microsoft.com/office/drawing/2018/hyperlinkcolor" val="tx"/>
                    </a:ext>
                  </a:extLst>
                </a:hlinkClick>
              </a:rPr>
              <a:t>https://aka.ms/425show/CAprotectedActions</a:t>
            </a:r>
            <a:endParaRPr lang="en-US" b="1"/>
          </a:p>
        </p:txBody>
      </p:sp>
    </p:spTree>
    <p:extLst>
      <p:ext uri="{BB962C8B-B14F-4D97-AF65-F5344CB8AC3E}">
        <p14:creationId xmlns:p14="http://schemas.microsoft.com/office/powerpoint/2010/main" val="2771008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628"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165C9-D288-3E11-AC93-FEEC8C4AE819}"/>
              </a:ext>
            </a:extLst>
          </p:cNvPr>
          <p:cNvSpPr>
            <a:spLocks noGrp="1"/>
          </p:cNvSpPr>
          <p:nvPr>
            <p:ph type="title"/>
          </p:nvPr>
        </p:nvSpPr>
        <p:spPr>
          <a:xfrm>
            <a:off x="1402080" y="83539"/>
            <a:ext cx="8636721" cy="1300018"/>
          </a:xfrm>
        </p:spPr>
        <p:txBody>
          <a:bodyPr anchor="ctr"/>
          <a:lstStyle/>
          <a:p>
            <a:r>
              <a:rPr lang="en-US"/>
              <a:t>Cross-tenant access settings for custom roles and protected actions</a:t>
            </a:r>
          </a:p>
        </p:txBody>
      </p:sp>
      <p:pic>
        <p:nvPicPr>
          <p:cNvPr id="6" name="Content Placeholder 5">
            <a:extLst>
              <a:ext uri="{FF2B5EF4-FFF2-40B4-BE49-F238E27FC236}">
                <a16:creationId xmlns:a16="http://schemas.microsoft.com/office/drawing/2014/main" id="{017424C1-14CA-8627-BF90-128224536006}"/>
              </a:ext>
            </a:extLst>
          </p:cNvPr>
          <p:cNvPicPr>
            <a:picLocks noGrp="1" noChangeAspect="1"/>
          </p:cNvPicPr>
          <p:nvPr>
            <p:ph idx="1"/>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0" y="66675"/>
            <a:ext cx="1402080" cy="1123462"/>
          </a:xfrm>
        </p:spPr>
      </p:pic>
      <p:sp>
        <p:nvSpPr>
          <p:cNvPr id="4" name="Text Placeholder 3">
            <a:extLst>
              <a:ext uri="{FF2B5EF4-FFF2-40B4-BE49-F238E27FC236}">
                <a16:creationId xmlns:a16="http://schemas.microsoft.com/office/drawing/2014/main" id="{8736DB11-2049-16CF-F76D-DC519895D7E5}"/>
              </a:ext>
            </a:extLst>
          </p:cNvPr>
          <p:cNvSpPr>
            <a:spLocks noGrp="1"/>
          </p:cNvSpPr>
          <p:nvPr>
            <p:ph type="body" sz="half" idx="2"/>
          </p:nvPr>
        </p:nvSpPr>
        <p:spPr>
          <a:xfrm>
            <a:off x="187080" y="1383557"/>
            <a:ext cx="3600376" cy="5012336"/>
          </a:xfrm>
        </p:spPr>
        <p:txBody>
          <a:bodyPr>
            <a:normAutofit fontScale="77500" lnSpcReduction="20000"/>
          </a:bodyPr>
          <a:lstStyle/>
          <a:p>
            <a:r>
              <a:rPr lang="en-GB" sz="2800" b="1"/>
              <a:t>Stage : </a:t>
            </a:r>
            <a:r>
              <a:rPr lang="en-GB" sz="2800"/>
              <a:t>GA </a:t>
            </a:r>
            <a:r>
              <a:rPr lang="en-GB" sz="2800" b="1"/>
              <a:t>Product family : </a:t>
            </a:r>
            <a:r>
              <a:rPr lang="en-GB" sz="2800"/>
              <a:t>Microsoft </a:t>
            </a:r>
            <a:r>
              <a:rPr lang="en-GB" sz="2800" err="1"/>
              <a:t>Entra</a:t>
            </a:r>
            <a:r>
              <a:rPr lang="en-GB" sz="2800"/>
              <a:t> ID</a:t>
            </a:r>
          </a:p>
          <a:p>
            <a:r>
              <a:rPr lang="en-GB" sz="2800" b="1"/>
              <a:t>Overview : </a:t>
            </a:r>
            <a:r>
              <a:rPr lang="en-US" sz="2800" b="1"/>
              <a:t> </a:t>
            </a:r>
            <a:r>
              <a:rPr lang="en-US" sz="2800"/>
              <a:t>Cross-tenant access settings can be managed with custom roles enabling you to define your own finely-scoped roles to manage cross-tenant access settings instead of using one of the built-in roles.</a:t>
            </a:r>
          </a:p>
          <a:p>
            <a:endParaRPr lang="en-US" sz="2800"/>
          </a:p>
          <a:p>
            <a:r>
              <a:rPr lang="en-US" sz="2800"/>
              <a:t>Also, you can now protect privileged actions inside of cross-tenant access settings using Conditional Access</a:t>
            </a:r>
            <a:endParaRPr lang="en-GB"/>
          </a:p>
        </p:txBody>
      </p:sp>
      <p:pic>
        <p:nvPicPr>
          <p:cNvPr id="7" name="Picture 6" descr="A screenshot of a computer&#10;&#10;Description automatically generated">
            <a:extLst>
              <a:ext uri="{FF2B5EF4-FFF2-40B4-BE49-F238E27FC236}">
                <a16:creationId xmlns:a16="http://schemas.microsoft.com/office/drawing/2014/main" id="{ADB493FD-CAF0-D6A3-E791-F6056E25C40F}"/>
              </a:ext>
            </a:extLst>
          </p:cNvPr>
          <p:cNvPicPr>
            <a:picLocks noChangeAspect="1"/>
          </p:cNvPicPr>
          <p:nvPr/>
        </p:nvPicPr>
        <p:blipFill rotWithShape="1">
          <a:blip r:embed="rId7">
            <a:extLst>
              <a:ext uri="{28A0092B-C50C-407E-A947-70E740481C1C}">
                <a14:useLocalDpi xmlns:a14="http://schemas.microsoft.com/office/drawing/2010/main" val="0"/>
              </a:ext>
            </a:extLst>
          </a:blip>
          <a:srcRect l="21340" t="3915" r="19056" b="2164"/>
          <a:stretch/>
        </p:blipFill>
        <p:spPr>
          <a:xfrm>
            <a:off x="9947564" y="0"/>
            <a:ext cx="2244436" cy="2003880"/>
          </a:xfrm>
          <a:prstGeom prst="rect">
            <a:avLst/>
          </a:prstGeom>
        </p:spPr>
      </p:pic>
      <p:sp>
        <p:nvSpPr>
          <p:cNvPr id="5" name="Title 1">
            <a:extLst>
              <a:ext uri="{FF2B5EF4-FFF2-40B4-BE49-F238E27FC236}">
                <a16:creationId xmlns:a16="http://schemas.microsoft.com/office/drawing/2014/main" id="{6108E054-3756-4433-AB76-1F03DE921FA2}"/>
              </a:ext>
            </a:extLst>
          </p:cNvPr>
          <p:cNvSpPr txBox="1">
            <a:spLocks/>
          </p:cNvSpPr>
          <p:nvPr/>
        </p:nvSpPr>
        <p:spPr>
          <a:xfrm>
            <a:off x="4086185" y="3108994"/>
            <a:ext cx="8636721" cy="13000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endParaRPr lang="en-US"/>
          </a:p>
        </p:txBody>
      </p:sp>
      <p:pic>
        <p:nvPicPr>
          <p:cNvPr id="8" name="DBC358A2-9D23-470D-8F66-C626AFB77375">
            <a:hlinkClick r:id="" action="ppaction://media"/>
            <a:extLst>
              <a:ext uri="{FF2B5EF4-FFF2-40B4-BE49-F238E27FC236}">
                <a16:creationId xmlns:a16="http://schemas.microsoft.com/office/drawing/2014/main" id="{28AAF2D1-5200-4EDD-8430-0C986A261BF2}"/>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3723559" y="1190137"/>
            <a:ext cx="8070345" cy="4974870"/>
          </a:xfrm>
          <a:prstGeom prst="rect">
            <a:avLst/>
          </a:prstGeom>
        </p:spPr>
      </p:pic>
      <p:sp>
        <p:nvSpPr>
          <p:cNvPr id="3" name="TextBox 2">
            <a:extLst>
              <a:ext uri="{FF2B5EF4-FFF2-40B4-BE49-F238E27FC236}">
                <a16:creationId xmlns:a16="http://schemas.microsoft.com/office/drawing/2014/main" id="{1F9992D7-328C-5E9E-3820-43C6460B4786}"/>
              </a:ext>
            </a:extLst>
          </p:cNvPr>
          <p:cNvSpPr txBox="1"/>
          <p:nvPr/>
        </p:nvSpPr>
        <p:spPr>
          <a:xfrm>
            <a:off x="6893169" y="6395893"/>
            <a:ext cx="4793837" cy="378568"/>
          </a:xfrm>
          <a:prstGeom prst="rect">
            <a:avLst/>
          </a:prstGeom>
          <a:noFill/>
        </p:spPr>
        <p:txBody>
          <a:bodyPr wrap="square" rtlCol="0">
            <a:spAutoFit/>
          </a:bodyPr>
          <a:lstStyle/>
          <a:p>
            <a:r>
              <a:rPr lang="en-US" sz="1800" b="1">
                <a:effectLst/>
                <a:latin typeface="Calibri" panose="020F0502020204030204" pitchFamily="34" charset="0"/>
              </a:rPr>
              <a:t>https://aka.ms/425show/xtapcustomroles</a:t>
            </a:r>
            <a:endParaRPr lang="en-US" b="1"/>
          </a:p>
        </p:txBody>
      </p:sp>
    </p:spTree>
    <p:extLst>
      <p:ext uri="{BB962C8B-B14F-4D97-AF65-F5344CB8AC3E}">
        <p14:creationId xmlns:p14="http://schemas.microsoft.com/office/powerpoint/2010/main" val="2975595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80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165C9-D288-3E11-AC93-FEEC8C4AE819}"/>
              </a:ext>
            </a:extLst>
          </p:cNvPr>
          <p:cNvSpPr>
            <a:spLocks noGrp="1"/>
          </p:cNvSpPr>
          <p:nvPr>
            <p:ph type="title"/>
          </p:nvPr>
        </p:nvSpPr>
        <p:spPr>
          <a:xfrm>
            <a:off x="1402080" y="83539"/>
            <a:ext cx="8636721" cy="1300018"/>
          </a:xfrm>
        </p:spPr>
        <p:txBody>
          <a:bodyPr anchor="ctr"/>
          <a:lstStyle/>
          <a:p>
            <a:r>
              <a:rPr lang="en-US"/>
              <a:t>Cross-tenant access settings for B2B collaboration improvements</a:t>
            </a:r>
          </a:p>
        </p:txBody>
      </p:sp>
      <p:pic>
        <p:nvPicPr>
          <p:cNvPr id="6" name="Content Placeholder 5">
            <a:extLst>
              <a:ext uri="{FF2B5EF4-FFF2-40B4-BE49-F238E27FC236}">
                <a16:creationId xmlns:a16="http://schemas.microsoft.com/office/drawing/2014/main" id="{017424C1-14CA-8627-BF90-128224536006}"/>
              </a:ext>
            </a:extLst>
          </p:cNvPr>
          <p:cNvPicPr>
            <a:picLocks noGrp="1" noChangeAspect="1"/>
          </p:cNvPicPr>
          <p:nvPr>
            <p:ph idx="1"/>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0" y="66675"/>
            <a:ext cx="1402080" cy="1123462"/>
          </a:xfrm>
        </p:spPr>
      </p:pic>
      <p:sp>
        <p:nvSpPr>
          <p:cNvPr id="4" name="Text Placeholder 3">
            <a:extLst>
              <a:ext uri="{FF2B5EF4-FFF2-40B4-BE49-F238E27FC236}">
                <a16:creationId xmlns:a16="http://schemas.microsoft.com/office/drawing/2014/main" id="{8736DB11-2049-16CF-F76D-DC519895D7E5}"/>
              </a:ext>
            </a:extLst>
          </p:cNvPr>
          <p:cNvSpPr>
            <a:spLocks noGrp="1"/>
          </p:cNvSpPr>
          <p:nvPr>
            <p:ph type="body" sz="half" idx="2"/>
          </p:nvPr>
        </p:nvSpPr>
        <p:spPr>
          <a:xfrm>
            <a:off x="187080" y="1383556"/>
            <a:ext cx="3912480" cy="5474443"/>
          </a:xfrm>
        </p:spPr>
        <p:txBody>
          <a:bodyPr>
            <a:normAutofit fontScale="62500" lnSpcReduction="20000"/>
          </a:bodyPr>
          <a:lstStyle/>
          <a:p>
            <a:r>
              <a:rPr lang="en-GB" sz="2800" b="1"/>
              <a:t>Stage : </a:t>
            </a:r>
            <a:r>
              <a:rPr lang="en-GB" sz="2800"/>
              <a:t>GA </a:t>
            </a:r>
            <a:r>
              <a:rPr lang="en-GB" sz="2800" b="1"/>
              <a:t>Product family : </a:t>
            </a:r>
            <a:r>
              <a:rPr lang="en-GB" sz="2800"/>
              <a:t>Microsoft </a:t>
            </a:r>
            <a:r>
              <a:rPr lang="en-GB" sz="2800" err="1"/>
              <a:t>Entra</a:t>
            </a:r>
            <a:r>
              <a:rPr lang="en-GB" sz="2800"/>
              <a:t> ID</a:t>
            </a:r>
          </a:p>
          <a:p>
            <a:r>
              <a:rPr lang="en-GB" sz="3500" b="1"/>
              <a:t>Overview </a:t>
            </a:r>
            <a:r>
              <a:rPr lang="en-US" sz="2800" b="1"/>
              <a:t> </a:t>
            </a:r>
            <a:r>
              <a:rPr lang="en-US" sz="3600"/>
              <a:t>Microsoft </a:t>
            </a:r>
            <a:r>
              <a:rPr lang="en-US" sz="3600" err="1"/>
              <a:t>Entra</a:t>
            </a:r>
            <a:r>
              <a:rPr lang="en-US" sz="3600"/>
              <a:t> ID now also checks cross-tenant access settings in addition to the current allow or block lists at invitation time for Microsoft </a:t>
            </a:r>
            <a:r>
              <a:rPr lang="en-US" sz="3600" err="1"/>
              <a:t>Entra</a:t>
            </a:r>
            <a:r>
              <a:rPr lang="en-US" sz="3600"/>
              <a:t> ID based domains. </a:t>
            </a:r>
          </a:p>
          <a:p>
            <a:endParaRPr lang="en-US" sz="3600"/>
          </a:p>
          <a:p>
            <a:r>
              <a:rPr lang="en-US" sz="3600"/>
              <a:t>This integration improves the 25 KB limitation of allow or deny lists by adding more capacity across both policies and improves the end user experience by preventing invitations from being sent which would otherwise fail</a:t>
            </a:r>
            <a:endParaRPr lang="en-GB"/>
          </a:p>
        </p:txBody>
      </p:sp>
      <p:pic>
        <p:nvPicPr>
          <p:cNvPr id="7" name="Picture 6" descr="A screenshot of a computer&#10;&#10;Description automatically generated">
            <a:extLst>
              <a:ext uri="{FF2B5EF4-FFF2-40B4-BE49-F238E27FC236}">
                <a16:creationId xmlns:a16="http://schemas.microsoft.com/office/drawing/2014/main" id="{ADB493FD-CAF0-D6A3-E791-F6056E25C40F}"/>
              </a:ext>
            </a:extLst>
          </p:cNvPr>
          <p:cNvPicPr>
            <a:picLocks noChangeAspect="1"/>
          </p:cNvPicPr>
          <p:nvPr/>
        </p:nvPicPr>
        <p:blipFill rotWithShape="1">
          <a:blip r:embed="rId7">
            <a:extLst>
              <a:ext uri="{28A0092B-C50C-407E-A947-70E740481C1C}">
                <a14:useLocalDpi xmlns:a14="http://schemas.microsoft.com/office/drawing/2010/main" val="0"/>
              </a:ext>
            </a:extLst>
          </a:blip>
          <a:srcRect l="21340" t="3915" r="19056" b="2164"/>
          <a:stretch/>
        </p:blipFill>
        <p:spPr>
          <a:xfrm>
            <a:off x="10482498" y="148587"/>
            <a:ext cx="1709502" cy="1526280"/>
          </a:xfrm>
          <a:prstGeom prst="rect">
            <a:avLst/>
          </a:prstGeom>
        </p:spPr>
      </p:pic>
      <p:pic>
        <p:nvPicPr>
          <p:cNvPr id="3" name="2F7850C4-B75C-4D5C-9F26-DB0048786CC4">
            <a:hlinkClick r:id="" action="ppaction://media"/>
            <a:extLst>
              <a:ext uri="{FF2B5EF4-FFF2-40B4-BE49-F238E27FC236}">
                <a16:creationId xmlns:a16="http://schemas.microsoft.com/office/drawing/2014/main" id="{0AA23671-BCCF-9171-1F65-EA3AA6BF389D}"/>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4180099" y="1131345"/>
            <a:ext cx="7932824" cy="5042207"/>
          </a:xfrm>
          <a:prstGeom prst="rect">
            <a:avLst/>
          </a:prstGeom>
        </p:spPr>
      </p:pic>
      <p:sp>
        <p:nvSpPr>
          <p:cNvPr id="5" name="TextBox 4">
            <a:extLst>
              <a:ext uri="{FF2B5EF4-FFF2-40B4-BE49-F238E27FC236}">
                <a16:creationId xmlns:a16="http://schemas.microsoft.com/office/drawing/2014/main" id="{637F40C4-6FBE-C280-A337-6C1370302142}"/>
              </a:ext>
            </a:extLst>
          </p:cNvPr>
          <p:cNvSpPr txBox="1"/>
          <p:nvPr/>
        </p:nvSpPr>
        <p:spPr>
          <a:xfrm>
            <a:off x="6893169" y="6395893"/>
            <a:ext cx="4793837" cy="378568"/>
          </a:xfrm>
          <a:prstGeom prst="rect">
            <a:avLst/>
          </a:prstGeom>
          <a:noFill/>
        </p:spPr>
        <p:txBody>
          <a:bodyPr wrap="square" rtlCol="0">
            <a:spAutoFit/>
          </a:bodyPr>
          <a:lstStyle/>
          <a:p>
            <a:r>
              <a:rPr lang="en-US" sz="1800" b="1">
                <a:effectLst/>
                <a:latin typeface="Calibri" panose="020F0502020204030204" pitchFamily="34" charset="0"/>
              </a:rPr>
              <a:t>https://aka.ms/425show/B2Ballowdenylist</a:t>
            </a:r>
            <a:endParaRPr lang="en-US" b="1"/>
          </a:p>
        </p:txBody>
      </p:sp>
    </p:spTree>
    <p:extLst>
      <p:ext uri="{BB962C8B-B14F-4D97-AF65-F5344CB8AC3E}">
        <p14:creationId xmlns:p14="http://schemas.microsoft.com/office/powerpoint/2010/main" val="3629948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38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165C9-D288-3E11-AC93-FEEC8C4AE819}"/>
              </a:ext>
            </a:extLst>
          </p:cNvPr>
          <p:cNvSpPr>
            <a:spLocks noGrp="1"/>
          </p:cNvSpPr>
          <p:nvPr>
            <p:ph type="title"/>
          </p:nvPr>
        </p:nvSpPr>
        <p:spPr>
          <a:xfrm>
            <a:off x="1402080" y="83539"/>
            <a:ext cx="8636721" cy="1300018"/>
          </a:xfrm>
        </p:spPr>
        <p:txBody>
          <a:bodyPr anchor="ctr"/>
          <a:lstStyle/>
          <a:p>
            <a:r>
              <a:rPr lang="en-GB"/>
              <a:t>Authentication plane Tenant Restrictions (TRv2)</a:t>
            </a:r>
          </a:p>
        </p:txBody>
      </p:sp>
      <p:pic>
        <p:nvPicPr>
          <p:cNvPr id="6" name="Content Placeholder 5">
            <a:extLst>
              <a:ext uri="{FF2B5EF4-FFF2-40B4-BE49-F238E27FC236}">
                <a16:creationId xmlns:a16="http://schemas.microsoft.com/office/drawing/2014/main" id="{017424C1-14CA-8627-BF90-128224536006}"/>
              </a:ext>
            </a:extLst>
          </p:cNvPr>
          <p:cNvPicPr>
            <a:picLocks noGrp="1" noChangeAspect="1"/>
          </p:cNvPicPr>
          <p:nvPr>
            <p:ph idx="1"/>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0" y="66675"/>
            <a:ext cx="1402080" cy="1123462"/>
          </a:xfrm>
        </p:spPr>
      </p:pic>
      <p:sp>
        <p:nvSpPr>
          <p:cNvPr id="4" name="Text Placeholder 3">
            <a:extLst>
              <a:ext uri="{FF2B5EF4-FFF2-40B4-BE49-F238E27FC236}">
                <a16:creationId xmlns:a16="http://schemas.microsoft.com/office/drawing/2014/main" id="{8736DB11-2049-16CF-F76D-DC519895D7E5}"/>
              </a:ext>
            </a:extLst>
          </p:cNvPr>
          <p:cNvSpPr>
            <a:spLocks noGrp="1"/>
          </p:cNvSpPr>
          <p:nvPr>
            <p:ph type="body" sz="half" idx="2"/>
          </p:nvPr>
        </p:nvSpPr>
        <p:spPr>
          <a:xfrm>
            <a:off x="187080" y="1383557"/>
            <a:ext cx="4244243" cy="5012336"/>
          </a:xfrm>
        </p:spPr>
        <p:txBody>
          <a:bodyPr>
            <a:normAutofit/>
          </a:bodyPr>
          <a:lstStyle/>
          <a:p>
            <a:r>
              <a:rPr lang="en-GB" sz="2400" b="1"/>
              <a:t>Stage : </a:t>
            </a:r>
            <a:r>
              <a:rPr lang="en-GB" sz="2400"/>
              <a:t>GA </a:t>
            </a:r>
          </a:p>
          <a:p>
            <a:r>
              <a:rPr lang="en-GB" sz="2400" b="1"/>
              <a:t>Product family: </a:t>
            </a:r>
            <a:r>
              <a:rPr lang="en-GB" sz="2400"/>
              <a:t>Microsoft </a:t>
            </a:r>
            <a:r>
              <a:rPr lang="en-GB" sz="2400" err="1"/>
              <a:t>Entra</a:t>
            </a:r>
            <a:r>
              <a:rPr lang="en-GB" sz="2400"/>
              <a:t> ID</a:t>
            </a:r>
          </a:p>
          <a:p>
            <a:r>
              <a:rPr lang="en-GB" sz="2400" b="1"/>
              <a:t>Overview :</a:t>
            </a:r>
            <a:r>
              <a:rPr lang="en-US" sz="2400"/>
              <a:t> Tenant restrictions, part of cross-tenant access settings, allows administrators to control which external apps your external accounts can or cannot access from the organization's devices and networks. This can be scoped by app, group, and user on a per-external-tenant basis. </a:t>
            </a:r>
            <a:endParaRPr lang="en-GB" sz="1400"/>
          </a:p>
        </p:txBody>
      </p:sp>
      <p:pic>
        <p:nvPicPr>
          <p:cNvPr id="7" name="Picture 6" descr="A screenshot of a computer&#10;&#10;Description automatically generated">
            <a:extLst>
              <a:ext uri="{FF2B5EF4-FFF2-40B4-BE49-F238E27FC236}">
                <a16:creationId xmlns:a16="http://schemas.microsoft.com/office/drawing/2014/main" id="{ADB493FD-CAF0-D6A3-E791-F6056E25C40F}"/>
              </a:ext>
            </a:extLst>
          </p:cNvPr>
          <p:cNvPicPr>
            <a:picLocks noChangeAspect="1"/>
          </p:cNvPicPr>
          <p:nvPr/>
        </p:nvPicPr>
        <p:blipFill rotWithShape="1">
          <a:blip r:embed="rId7">
            <a:extLst>
              <a:ext uri="{28A0092B-C50C-407E-A947-70E740481C1C}">
                <a14:useLocalDpi xmlns:a14="http://schemas.microsoft.com/office/drawing/2010/main" val="0"/>
              </a:ext>
            </a:extLst>
          </a:blip>
          <a:srcRect l="21340" t="3915" r="19056" b="2164"/>
          <a:stretch/>
        </p:blipFill>
        <p:spPr>
          <a:xfrm>
            <a:off x="9947564" y="0"/>
            <a:ext cx="2244436" cy="2003880"/>
          </a:xfrm>
          <a:prstGeom prst="rect">
            <a:avLst/>
          </a:prstGeom>
        </p:spPr>
      </p:pic>
      <p:pic>
        <p:nvPicPr>
          <p:cNvPr id="3" name="3DFB8A5D-B407-4A6E-9CD1-6CEF1E991182">
            <a:hlinkClick r:id="" action="ppaction://media"/>
            <a:extLst>
              <a:ext uri="{FF2B5EF4-FFF2-40B4-BE49-F238E27FC236}">
                <a16:creationId xmlns:a16="http://schemas.microsoft.com/office/drawing/2014/main" id="{CBF50FD4-2A74-8AFF-D95D-4794AF86BA37}"/>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4431322" y="1099134"/>
            <a:ext cx="7737039" cy="5012336"/>
          </a:xfrm>
          <a:prstGeom prst="rect">
            <a:avLst/>
          </a:prstGeom>
        </p:spPr>
      </p:pic>
      <p:sp>
        <p:nvSpPr>
          <p:cNvPr id="5" name="TextBox 4">
            <a:extLst>
              <a:ext uri="{FF2B5EF4-FFF2-40B4-BE49-F238E27FC236}">
                <a16:creationId xmlns:a16="http://schemas.microsoft.com/office/drawing/2014/main" id="{9205CFFA-F283-2AF6-1FCD-5DE6C6716EBD}"/>
              </a:ext>
            </a:extLst>
          </p:cNvPr>
          <p:cNvSpPr txBox="1"/>
          <p:nvPr/>
        </p:nvSpPr>
        <p:spPr>
          <a:xfrm>
            <a:off x="6893169" y="6395893"/>
            <a:ext cx="4793837" cy="378568"/>
          </a:xfrm>
          <a:prstGeom prst="rect">
            <a:avLst/>
          </a:prstGeom>
          <a:noFill/>
        </p:spPr>
        <p:txBody>
          <a:bodyPr wrap="square" rtlCol="0">
            <a:spAutoFit/>
          </a:bodyPr>
          <a:lstStyle/>
          <a:p>
            <a:r>
              <a:rPr lang="en-US" sz="1800" b="1">
                <a:effectLst/>
                <a:latin typeface="Calibri" panose="020F0502020204030204" pitchFamily="34" charset="0"/>
                <a:hlinkClick r:id="rId9">
                  <a:extLst>
                    <a:ext uri="{A12FA001-AC4F-418D-AE19-62706E023703}">
                      <ahyp:hlinkClr xmlns:ahyp="http://schemas.microsoft.com/office/drawing/2018/hyperlinkcolor" val="tx"/>
                    </a:ext>
                  </a:extLst>
                </a:hlinkClick>
              </a:rPr>
              <a:t>https://aka.ms/425show/TRV2</a:t>
            </a:r>
            <a:endParaRPr lang="en-US" b="1"/>
          </a:p>
        </p:txBody>
      </p:sp>
    </p:spTree>
    <p:extLst>
      <p:ext uri="{BB962C8B-B14F-4D97-AF65-F5344CB8AC3E}">
        <p14:creationId xmlns:p14="http://schemas.microsoft.com/office/powerpoint/2010/main" val="3455055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25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165C9-D288-3E11-AC93-FEEC8C4AE819}"/>
              </a:ext>
            </a:extLst>
          </p:cNvPr>
          <p:cNvSpPr>
            <a:spLocks noGrp="1"/>
          </p:cNvSpPr>
          <p:nvPr>
            <p:ph type="title"/>
          </p:nvPr>
        </p:nvSpPr>
        <p:spPr>
          <a:xfrm>
            <a:off x="1402080" y="83539"/>
            <a:ext cx="8636721" cy="1300018"/>
          </a:xfrm>
        </p:spPr>
        <p:txBody>
          <a:bodyPr anchor="ctr"/>
          <a:lstStyle/>
          <a:p>
            <a:r>
              <a:rPr lang="en-GB"/>
              <a:t>Enhancements to All Users and User profile</a:t>
            </a:r>
          </a:p>
        </p:txBody>
      </p:sp>
      <p:pic>
        <p:nvPicPr>
          <p:cNvPr id="6" name="Content Placeholder 5">
            <a:extLst>
              <a:ext uri="{FF2B5EF4-FFF2-40B4-BE49-F238E27FC236}">
                <a16:creationId xmlns:a16="http://schemas.microsoft.com/office/drawing/2014/main" id="{017424C1-14CA-8627-BF90-128224536006}"/>
              </a:ext>
            </a:extLst>
          </p:cNvPr>
          <p:cNvPicPr>
            <a:picLocks noGrp="1" noChangeAspect="1"/>
          </p:cNvPicPr>
          <p:nvPr>
            <p:ph idx="1"/>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0" y="66675"/>
            <a:ext cx="1402080" cy="1123462"/>
          </a:xfrm>
        </p:spPr>
      </p:pic>
      <p:sp>
        <p:nvSpPr>
          <p:cNvPr id="4" name="Text Placeholder 3">
            <a:extLst>
              <a:ext uri="{FF2B5EF4-FFF2-40B4-BE49-F238E27FC236}">
                <a16:creationId xmlns:a16="http://schemas.microsoft.com/office/drawing/2014/main" id="{8736DB11-2049-16CF-F76D-DC519895D7E5}"/>
              </a:ext>
            </a:extLst>
          </p:cNvPr>
          <p:cNvSpPr>
            <a:spLocks noGrp="1"/>
          </p:cNvSpPr>
          <p:nvPr>
            <p:ph type="body" sz="half" idx="2"/>
          </p:nvPr>
        </p:nvSpPr>
        <p:spPr>
          <a:xfrm>
            <a:off x="187079" y="1383557"/>
            <a:ext cx="4474861" cy="5012336"/>
          </a:xfrm>
        </p:spPr>
        <p:txBody>
          <a:bodyPr>
            <a:normAutofit fontScale="92500" lnSpcReduction="20000"/>
          </a:bodyPr>
          <a:lstStyle/>
          <a:p>
            <a:r>
              <a:rPr lang="en-GB" sz="2800" b="1"/>
              <a:t>Stage : </a:t>
            </a:r>
            <a:r>
              <a:rPr lang="en-GB" sz="2800"/>
              <a:t>GA </a:t>
            </a:r>
            <a:r>
              <a:rPr lang="en-GB" sz="2800" b="1"/>
              <a:t>Product family : </a:t>
            </a:r>
            <a:r>
              <a:rPr lang="en-GB" sz="2800"/>
              <a:t>Microsoft </a:t>
            </a:r>
            <a:r>
              <a:rPr lang="en-GB" sz="2800" err="1"/>
              <a:t>Entra</a:t>
            </a:r>
            <a:r>
              <a:rPr lang="en-GB" sz="2800"/>
              <a:t> ID </a:t>
            </a:r>
          </a:p>
          <a:p>
            <a:r>
              <a:rPr lang="en-GB" sz="2800" b="1"/>
              <a:t>Overview :</a:t>
            </a:r>
            <a:r>
              <a:rPr lang="en-US" sz="2800"/>
              <a:t> The All Users list has been modernized, shifting from a page to an infinite scroll view. </a:t>
            </a:r>
          </a:p>
          <a:p>
            <a:r>
              <a:rPr lang="en-US" sz="2800"/>
              <a:t>The User Profile page is now responsive to RBAC, showing different feed cards based on the permissions that an admin has. The Properties tab has been expanded to include nearly all the user properties exposed in Microsoft Graph, including extension attributes</a:t>
            </a:r>
            <a:endParaRPr lang="en-GB"/>
          </a:p>
        </p:txBody>
      </p:sp>
      <p:pic>
        <p:nvPicPr>
          <p:cNvPr id="7" name="Picture 6" descr="A screenshot of a computer&#10;&#10;Description automatically generated">
            <a:extLst>
              <a:ext uri="{FF2B5EF4-FFF2-40B4-BE49-F238E27FC236}">
                <a16:creationId xmlns:a16="http://schemas.microsoft.com/office/drawing/2014/main" id="{ADB493FD-CAF0-D6A3-E791-F6056E25C40F}"/>
              </a:ext>
            </a:extLst>
          </p:cNvPr>
          <p:cNvPicPr>
            <a:picLocks noChangeAspect="1"/>
          </p:cNvPicPr>
          <p:nvPr/>
        </p:nvPicPr>
        <p:blipFill rotWithShape="1">
          <a:blip r:embed="rId7">
            <a:extLst>
              <a:ext uri="{28A0092B-C50C-407E-A947-70E740481C1C}">
                <a14:useLocalDpi xmlns:a14="http://schemas.microsoft.com/office/drawing/2010/main" val="0"/>
              </a:ext>
            </a:extLst>
          </a:blip>
          <a:srcRect l="21340" t="3915" r="19056" b="2164"/>
          <a:stretch/>
        </p:blipFill>
        <p:spPr>
          <a:xfrm>
            <a:off x="9947564" y="0"/>
            <a:ext cx="2244436" cy="2003880"/>
          </a:xfrm>
          <a:prstGeom prst="rect">
            <a:avLst/>
          </a:prstGeom>
        </p:spPr>
      </p:pic>
      <p:pic>
        <p:nvPicPr>
          <p:cNvPr id="8" name="92033B39-4426-49F9-890B-D15DBD11F923">
            <a:hlinkClick r:id="" action="ppaction://media"/>
            <a:extLst>
              <a:ext uri="{FF2B5EF4-FFF2-40B4-BE49-F238E27FC236}">
                <a16:creationId xmlns:a16="http://schemas.microsoft.com/office/drawing/2014/main" id="{D0B3825E-15A8-E410-7844-0C9D708E6790}"/>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4756996" y="1426128"/>
            <a:ext cx="7202334" cy="4493123"/>
          </a:xfrm>
          <a:prstGeom prst="rect">
            <a:avLst/>
          </a:prstGeom>
        </p:spPr>
      </p:pic>
    </p:spTree>
    <p:extLst>
      <p:ext uri="{BB962C8B-B14F-4D97-AF65-F5344CB8AC3E}">
        <p14:creationId xmlns:p14="http://schemas.microsoft.com/office/powerpoint/2010/main" val="309031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34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165C9-D288-3E11-AC93-FEEC8C4AE819}"/>
              </a:ext>
            </a:extLst>
          </p:cNvPr>
          <p:cNvSpPr>
            <a:spLocks noGrp="1"/>
          </p:cNvSpPr>
          <p:nvPr>
            <p:ph type="title"/>
          </p:nvPr>
        </p:nvSpPr>
        <p:spPr>
          <a:xfrm>
            <a:off x="1402080" y="83539"/>
            <a:ext cx="8636721" cy="1300018"/>
          </a:xfrm>
        </p:spPr>
        <p:txBody>
          <a:bodyPr anchor="ctr"/>
          <a:lstStyle/>
          <a:p>
            <a:r>
              <a:rPr lang="en-GB"/>
              <a:t>Enhancements to create User and Invite user</a:t>
            </a:r>
          </a:p>
        </p:txBody>
      </p:sp>
      <p:pic>
        <p:nvPicPr>
          <p:cNvPr id="6" name="Content Placeholder 5">
            <a:extLst>
              <a:ext uri="{FF2B5EF4-FFF2-40B4-BE49-F238E27FC236}">
                <a16:creationId xmlns:a16="http://schemas.microsoft.com/office/drawing/2014/main" id="{017424C1-14CA-8627-BF90-128224536006}"/>
              </a:ext>
            </a:extLst>
          </p:cNvPr>
          <p:cNvPicPr>
            <a:picLocks noGrp="1" noChangeAspect="1"/>
          </p:cNvPicPr>
          <p:nvPr>
            <p:ph idx="1"/>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0" y="66675"/>
            <a:ext cx="1402080" cy="1123462"/>
          </a:xfrm>
        </p:spPr>
      </p:pic>
      <p:sp>
        <p:nvSpPr>
          <p:cNvPr id="4" name="Text Placeholder 3">
            <a:extLst>
              <a:ext uri="{FF2B5EF4-FFF2-40B4-BE49-F238E27FC236}">
                <a16:creationId xmlns:a16="http://schemas.microsoft.com/office/drawing/2014/main" id="{8736DB11-2049-16CF-F76D-DC519895D7E5}"/>
              </a:ext>
            </a:extLst>
          </p:cNvPr>
          <p:cNvSpPr>
            <a:spLocks noGrp="1"/>
          </p:cNvSpPr>
          <p:nvPr>
            <p:ph type="body" sz="half" idx="2"/>
          </p:nvPr>
        </p:nvSpPr>
        <p:spPr>
          <a:xfrm>
            <a:off x="187079" y="1383557"/>
            <a:ext cx="4474861" cy="5012336"/>
          </a:xfrm>
        </p:spPr>
        <p:txBody>
          <a:bodyPr>
            <a:normAutofit fontScale="92500" lnSpcReduction="10000"/>
          </a:bodyPr>
          <a:lstStyle/>
          <a:p>
            <a:r>
              <a:rPr lang="en-GB" sz="2800" b="1"/>
              <a:t>Stage : </a:t>
            </a:r>
            <a:r>
              <a:rPr lang="en-GB" sz="2800"/>
              <a:t>GA </a:t>
            </a:r>
            <a:r>
              <a:rPr lang="en-GB" sz="2800" b="1"/>
              <a:t>Product family : </a:t>
            </a:r>
            <a:r>
              <a:rPr lang="en-GB" sz="2800"/>
              <a:t>Microsoft </a:t>
            </a:r>
            <a:r>
              <a:rPr lang="en-GB" sz="2800" err="1"/>
              <a:t>Entra</a:t>
            </a:r>
            <a:r>
              <a:rPr lang="en-GB" sz="2800"/>
              <a:t> ID </a:t>
            </a:r>
          </a:p>
          <a:p>
            <a:r>
              <a:rPr lang="en-GB" sz="2800" b="1"/>
              <a:t>Overview :</a:t>
            </a:r>
            <a:r>
              <a:rPr lang="en-US" sz="2800"/>
              <a:t> The number of properties admins can define when creating and inviting a user in the Microsoft </a:t>
            </a:r>
            <a:r>
              <a:rPr lang="en-US" sz="2800" err="1"/>
              <a:t>Entra</a:t>
            </a:r>
            <a:r>
              <a:rPr lang="en-US" sz="2800"/>
              <a:t> admin portal has been increased, bringing our UX to parity with our Create User Microsoft Graph API. </a:t>
            </a:r>
          </a:p>
          <a:p>
            <a:r>
              <a:rPr lang="en-US" sz="2800"/>
              <a:t>Additionally, admins can now add users to a group or administrative unit and assign roles.</a:t>
            </a:r>
            <a:endParaRPr lang="en-GB"/>
          </a:p>
        </p:txBody>
      </p:sp>
      <p:pic>
        <p:nvPicPr>
          <p:cNvPr id="7" name="Picture 6" descr="A screenshot of a computer&#10;&#10;Description automatically generated">
            <a:extLst>
              <a:ext uri="{FF2B5EF4-FFF2-40B4-BE49-F238E27FC236}">
                <a16:creationId xmlns:a16="http://schemas.microsoft.com/office/drawing/2014/main" id="{ADB493FD-CAF0-D6A3-E791-F6056E25C40F}"/>
              </a:ext>
            </a:extLst>
          </p:cNvPr>
          <p:cNvPicPr>
            <a:picLocks noChangeAspect="1"/>
          </p:cNvPicPr>
          <p:nvPr/>
        </p:nvPicPr>
        <p:blipFill rotWithShape="1">
          <a:blip r:embed="rId7">
            <a:extLst>
              <a:ext uri="{28A0092B-C50C-407E-A947-70E740481C1C}">
                <a14:useLocalDpi xmlns:a14="http://schemas.microsoft.com/office/drawing/2010/main" val="0"/>
              </a:ext>
            </a:extLst>
          </a:blip>
          <a:srcRect l="21340" t="3915" r="19056" b="2164"/>
          <a:stretch/>
        </p:blipFill>
        <p:spPr>
          <a:xfrm>
            <a:off x="9947564" y="0"/>
            <a:ext cx="2244436" cy="2003880"/>
          </a:xfrm>
          <a:prstGeom prst="rect">
            <a:avLst/>
          </a:prstGeom>
        </p:spPr>
      </p:pic>
      <p:pic>
        <p:nvPicPr>
          <p:cNvPr id="8" name="A8B19975-349F-4D7B-82F3-38025C6CE90C">
            <a:hlinkClick r:id="" action="ppaction://media"/>
            <a:extLst>
              <a:ext uri="{FF2B5EF4-FFF2-40B4-BE49-F238E27FC236}">
                <a16:creationId xmlns:a16="http://schemas.microsoft.com/office/drawing/2014/main" id="{EFEE0229-EF93-1817-4BA7-55151E3FC201}"/>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4661940" y="1339001"/>
            <a:ext cx="7326358" cy="4536965"/>
          </a:xfrm>
          <a:prstGeom prst="rect">
            <a:avLst/>
          </a:prstGeom>
        </p:spPr>
      </p:pic>
    </p:spTree>
    <p:extLst>
      <p:ext uri="{BB962C8B-B14F-4D97-AF65-F5344CB8AC3E}">
        <p14:creationId xmlns:p14="http://schemas.microsoft.com/office/powerpoint/2010/main" val="1441725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3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B704"/>
        </a:solidFill>
        <a:effectLst/>
      </p:bgPr>
    </p:bg>
    <p:spTree>
      <p:nvGrpSpPr>
        <p:cNvPr id="1" name=""/>
        <p:cNvGrpSpPr/>
        <p:nvPr/>
      </p:nvGrpSpPr>
      <p:grpSpPr>
        <a:xfrm>
          <a:off x="0" y="0"/>
          <a:ext cx="0" cy="0"/>
          <a:chOff x="0" y="0"/>
          <a:chExt cx="0" cy="0"/>
        </a:xfrm>
      </p:grpSpPr>
      <p:pic>
        <p:nvPicPr>
          <p:cNvPr id="8" name="Picture 7" descr="A group of cubes and squares&#10;&#10;Description automatically generated">
            <a:extLst>
              <a:ext uri="{FF2B5EF4-FFF2-40B4-BE49-F238E27FC236}">
                <a16:creationId xmlns:a16="http://schemas.microsoft.com/office/drawing/2014/main" id="{5F3FC3ED-E824-E917-CDAF-C581E11679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33735" y="0"/>
            <a:ext cx="3358265" cy="1902815"/>
          </a:xfrm>
          <a:prstGeom prst="rect">
            <a:avLst/>
          </a:prstGeom>
        </p:spPr>
      </p:pic>
      <p:sp>
        <p:nvSpPr>
          <p:cNvPr id="2" name="Title 1">
            <a:extLst>
              <a:ext uri="{FF2B5EF4-FFF2-40B4-BE49-F238E27FC236}">
                <a16:creationId xmlns:a16="http://schemas.microsoft.com/office/drawing/2014/main" id="{747165C9-D288-3E11-AC93-FEEC8C4AE819}"/>
              </a:ext>
            </a:extLst>
          </p:cNvPr>
          <p:cNvSpPr>
            <a:spLocks noGrp="1"/>
          </p:cNvSpPr>
          <p:nvPr>
            <p:ph type="title"/>
          </p:nvPr>
        </p:nvSpPr>
        <p:spPr>
          <a:xfrm>
            <a:off x="1402080" y="83539"/>
            <a:ext cx="8636721" cy="1300018"/>
          </a:xfrm>
        </p:spPr>
        <p:txBody>
          <a:bodyPr anchor="ctr"/>
          <a:lstStyle/>
          <a:p>
            <a:r>
              <a:rPr lang="en-GB"/>
              <a:t>Identity secure Score in Microsoft </a:t>
            </a:r>
            <a:r>
              <a:rPr lang="en-GB" err="1"/>
              <a:t>Entra</a:t>
            </a:r>
            <a:r>
              <a:rPr lang="en-GB"/>
              <a:t> recommendations</a:t>
            </a:r>
          </a:p>
        </p:txBody>
      </p:sp>
      <p:pic>
        <p:nvPicPr>
          <p:cNvPr id="6" name="Content Placeholder 5">
            <a:extLst>
              <a:ext uri="{FF2B5EF4-FFF2-40B4-BE49-F238E27FC236}">
                <a16:creationId xmlns:a16="http://schemas.microsoft.com/office/drawing/2014/main" id="{017424C1-14CA-8627-BF90-128224536006}"/>
              </a:ext>
            </a:extLst>
          </p:cNvPr>
          <p:cNvPicPr>
            <a:picLocks noGrp="1" noChangeAspect="1"/>
          </p:cNvPicPr>
          <p:nvPr>
            <p:ph idx="1"/>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0" y="66675"/>
            <a:ext cx="1402080" cy="1123462"/>
          </a:xfrm>
        </p:spPr>
      </p:pic>
      <p:sp>
        <p:nvSpPr>
          <p:cNvPr id="4" name="Text Placeholder 3">
            <a:extLst>
              <a:ext uri="{FF2B5EF4-FFF2-40B4-BE49-F238E27FC236}">
                <a16:creationId xmlns:a16="http://schemas.microsoft.com/office/drawing/2014/main" id="{8736DB11-2049-16CF-F76D-DC519895D7E5}"/>
              </a:ext>
            </a:extLst>
          </p:cNvPr>
          <p:cNvSpPr>
            <a:spLocks noGrp="1"/>
          </p:cNvSpPr>
          <p:nvPr>
            <p:ph type="body" sz="half" idx="2"/>
          </p:nvPr>
        </p:nvSpPr>
        <p:spPr>
          <a:xfrm>
            <a:off x="187080" y="1383556"/>
            <a:ext cx="4464296" cy="5312807"/>
          </a:xfrm>
        </p:spPr>
        <p:txBody>
          <a:bodyPr>
            <a:normAutofit/>
          </a:bodyPr>
          <a:lstStyle/>
          <a:p>
            <a:r>
              <a:rPr lang="en-GB" sz="2400" b="1"/>
              <a:t>Stage : </a:t>
            </a:r>
            <a:r>
              <a:rPr lang="en-GB" sz="2400"/>
              <a:t>Public Preview</a:t>
            </a:r>
          </a:p>
          <a:p>
            <a:r>
              <a:rPr lang="en-GB" sz="2400" b="1"/>
              <a:t>Product family : </a:t>
            </a:r>
            <a:r>
              <a:rPr lang="en-GB" sz="2400"/>
              <a:t>Microsoft </a:t>
            </a:r>
            <a:r>
              <a:rPr lang="en-GB" sz="2400" err="1"/>
              <a:t>Entra</a:t>
            </a:r>
            <a:r>
              <a:rPr lang="en-GB" sz="2400"/>
              <a:t> ID</a:t>
            </a:r>
          </a:p>
          <a:p>
            <a:r>
              <a:rPr lang="en-GB" sz="2400" b="1"/>
              <a:t>Overview : </a:t>
            </a:r>
            <a:r>
              <a:rPr lang="en-US" sz="2400"/>
              <a:t>– Integrates Identity Secure Score into Microsoft </a:t>
            </a:r>
            <a:r>
              <a:rPr lang="en-US" sz="2400" err="1"/>
              <a:t>Entra</a:t>
            </a:r>
            <a:r>
              <a:rPr lang="en-US" sz="2400"/>
              <a:t> recommendations consolidating all these best practices in a single place.</a:t>
            </a:r>
          </a:p>
          <a:p>
            <a:endParaRPr lang="en-GB" sz="2400" b="1"/>
          </a:p>
          <a:p>
            <a:endParaRPr lang="en-GB" sz="2400"/>
          </a:p>
          <a:p>
            <a:endParaRPr lang="en-GB" sz="2400"/>
          </a:p>
          <a:p>
            <a:endParaRPr lang="en-GB" sz="2400"/>
          </a:p>
        </p:txBody>
      </p:sp>
      <p:pic>
        <p:nvPicPr>
          <p:cNvPr id="2050" name="Picture 2" descr="Secure score">
            <a:extLst>
              <a:ext uri="{FF2B5EF4-FFF2-40B4-BE49-F238E27FC236}">
                <a16:creationId xmlns:a16="http://schemas.microsoft.com/office/drawing/2014/main" id="{243FEC02-D152-7EBA-0752-E93D6D43609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08091" y="910999"/>
            <a:ext cx="6119478" cy="437250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creenshot of the Overview page of the tenant with the Recommendations option highlighted.">
            <a:extLst>
              <a:ext uri="{FF2B5EF4-FFF2-40B4-BE49-F238E27FC236}">
                <a16:creationId xmlns:a16="http://schemas.microsoft.com/office/drawing/2014/main" id="{114312BB-097F-588D-9260-644605F7DB5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94612" y="3232160"/>
            <a:ext cx="6038286" cy="32132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4907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B704"/>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736DB11-2049-16CF-F76D-DC519895D7E5}"/>
              </a:ext>
            </a:extLst>
          </p:cNvPr>
          <p:cNvSpPr>
            <a:spLocks noGrp="1"/>
          </p:cNvSpPr>
          <p:nvPr>
            <p:ph type="body" sz="half" idx="2"/>
          </p:nvPr>
        </p:nvSpPr>
        <p:spPr>
          <a:xfrm>
            <a:off x="187080" y="1383556"/>
            <a:ext cx="3854676" cy="5312807"/>
          </a:xfrm>
        </p:spPr>
        <p:txBody>
          <a:bodyPr>
            <a:normAutofit lnSpcReduction="10000"/>
          </a:bodyPr>
          <a:lstStyle/>
          <a:p>
            <a:r>
              <a:rPr lang="en-GB" sz="2000" b="1"/>
              <a:t>Stage : Public </a:t>
            </a:r>
            <a:r>
              <a:rPr lang="en-GB" sz="2000"/>
              <a:t>Preview </a:t>
            </a:r>
          </a:p>
          <a:p>
            <a:r>
              <a:rPr lang="en-GB" sz="2000" b="1"/>
              <a:t>Product family : </a:t>
            </a:r>
            <a:r>
              <a:rPr lang="en-GB" sz="2000"/>
              <a:t>Microsoft </a:t>
            </a:r>
            <a:r>
              <a:rPr lang="en-GB" sz="2000" err="1"/>
              <a:t>Entra</a:t>
            </a:r>
            <a:r>
              <a:rPr lang="en-GB" sz="2000"/>
              <a:t> ID</a:t>
            </a:r>
          </a:p>
          <a:p>
            <a:r>
              <a:rPr lang="en-GB" sz="2000" b="1"/>
              <a:t>Overview : </a:t>
            </a:r>
            <a:r>
              <a:rPr lang="en-US" sz="2000"/>
              <a:t>The dynamic group service now enables admins to create dynamic groups and administrative units based on the </a:t>
            </a:r>
            <a:r>
              <a:rPr lang="en-US" sz="2000" err="1"/>
              <a:t>employeeHireDate</a:t>
            </a:r>
            <a:r>
              <a:rPr lang="en-US" sz="2000"/>
              <a:t> attribute. </a:t>
            </a:r>
          </a:p>
          <a:p>
            <a:r>
              <a:rPr lang="en-US" sz="2000"/>
              <a:t>This new functionality enables grouping employees together based on their start date, addressing scenarios such as sending onboarding communication to new hires on their first day, week, or month, or communicating with tenured employees on their work anniversaries.</a:t>
            </a:r>
            <a:endParaRPr lang="en-GB" sz="2000"/>
          </a:p>
          <a:p>
            <a:endParaRPr lang="en-GB" sz="2000"/>
          </a:p>
          <a:p>
            <a:endParaRPr lang="en-GB" sz="2000"/>
          </a:p>
        </p:txBody>
      </p:sp>
      <p:pic>
        <p:nvPicPr>
          <p:cNvPr id="8" name="Picture 7" descr="A group of cubes and squares&#10;&#10;Description automatically generated">
            <a:extLst>
              <a:ext uri="{FF2B5EF4-FFF2-40B4-BE49-F238E27FC236}">
                <a16:creationId xmlns:a16="http://schemas.microsoft.com/office/drawing/2014/main" id="{5F3FC3ED-E824-E917-CDAF-C581E11679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33735" y="0"/>
            <a:ext cx="3358265" cy="1902815"/>
          </a:xfrm>
          <a:prstGeom prst="rect">
            <a:avLst/>
          </a:prstGeom>
        </p:spPr>
      </p:pic>
      <p:sp>
        <p:nvSpPr>
          <p:cNvPr id="2" name="Title 1">
            <a:extLst>
              <a:ext uri="{FF2B5EF4-FFF2-40B4-BE49-F238E27FC236}">
                <a16:creationId xmlns:a16="http://schemas.microsoft.com/office/drawing/2014/main" id="{747165C9-D288-3E11-AC93-FEEC8C4AE819}"/>
              </a:ext>
            </a:extLst>
          </p:cNvPr>
          <p:cNvSpPr>
            <a:spLocks noGrp="1"/>
          </p:cNvSpPr>
          <p:nvPr>
            <p:ph type="title"/>
          </p:nvPr>
        </p:nvSpPr>
        <p:spPr>
          <a:xfrm>
            <a:off x="1402080" y="83539"/>
            <a:ext cx="8636721" cy="1300018"/>
          </a:xfrm>
        </p:spPr>
        <p:txBody>
          <a:bodyPr anchor="ctr"/>
          <a:lstStyle/>
          <a:p>
            <a:r>
              <a:rPr lang="en-US"/>
              <a:t>Time-based rules for dynamic groups and dynamic administrative units</a:t>
            </a:r>
          </a:p>
        </p:txBody>
      </p:sp>
      <p:pic>
        <p:nvPicPr>
          <p:cNvPr id="6" name="Content Placeholder 5">
            <a:extLst>
              <a:ext uri="{FF2B5EF4-FFF2-40B4-BE49-F238E27FC236}">
                <a16:creationId xmlns:a16="http://schemas.microsoft.com/office/drawing/2014/main" id="{017424C1-14CA-8627-BF90-128224536006}"/>
              </a:ext>
            </a:extLst>
          </p:cNvPr>
          <p:cNvPicPr>
            <a:picLocks noGrp="1" noChangeAspect="1"/>
          </p:cNvPicPr>
          <p:nvPr>
            <p:ph idx="1"/>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0" y="66675"/>
            <a:ext cx="1402080" cy="1123462"/>
          </a:xfrm>
        </p:spPr>
      </p:pic>
      <p:pic>
        <p:nvPicPr>
          <p:cNvPr id="3" name="9BC4EC80-85A5-4822-B571-55CAA05081A8">
            <a:hlinkClick r:id="" action="ppaction://media"/>
            <a:extLst>
              <a:ext uri="{FF2B5EF4-FFF2-40B4-BE49-F238E27FC236}">
                <a16:creationId xmlns:a16="http://schemas.microsoft.com/office/drawing/2014/main" id="{72C7F3D9-F24D-B931-2C54-B1FAB31C1307}"/>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4107717" y="1383556"/>
            <a:ext cx="7801125" cy="4663339"/>
          </a:xfrm>
          <a:prstGeom prst="rect">
            <a:avLst/>
          </a:prstGeom>
        </p:spPr>
      </p:pic>
    </p:spTree>
    <p:extLst>
      <p:ext uri="{BB962C8B-B14F-4D97-AF65-F5344CB8AC3E}">
        <p14:creationId xmlns:p14="http://schemas.microsoft.com/office/powerpoint/2010/main" val="991360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2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lcf76f155ced4ddcb4097134ff3c332f xmlns="1c69ac69-65e7-4941-a1d1-b859fa65fe85">
      <Terms xmlns="http://schemas.microsoft.com/office/infopath/2007/PartnerControls"/>
    </lcf76f155ced4ddcb4097134ff3c332f>
    <_ip_UnifiedCompliancePolicyProperties xmlns="http://schemas.microsoft.com/sharepoint/v3" xsi:nil="true"/>
    <TaxCatchAll xmlns="7a222a82-3a69-441f-a9b6-6bcf78393f02" xsi:nil="true"/>
    <SharedWithUsers xmlns="7a222a82-3a69-441f-a9b6-6bcf78393f02">
      <UserInfo>
        <DisplayName>Jorge Lopez</DisplayName>
        <AccountId>21</AccountId>
        <AccountType/>
      </UserInfo>
      <UserInfo>
        <DisplayName>Mark Morowczynski</DisplayName>
        <AccountId>13</AccountId>
        <AccountType/>
      </UserInfo>
      <UserInfo>
        <DisplayName>Jef Kazimer</DisplayName>
        <AccountId>11</AccountId>
        <AccountType/>
      </UserInfo>
      <UserInfo>
        <DisplayName>Grace Picking (she/her)</DisplayName>
        <AccountId>26</AccountId>
        <AccountType/>
      </UserInfo>
      <UserInfo>
        <DisplayName>Nick Wryter</DisplayName>
        <AccountId>22</AccountId>
        <AccountType/>
      </UserInfo>
      <UserInfo>
        <DisplayName>Bailey Bercik</DisplayName>
        <AccountId>12</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DE228B9AFDE2546A8EB8BFA2BA5678B" ma:contentTypeVersion="16" ma:contentTypeDescription="Create a new document." ma:contentTypeScope="" ma:versionID="4aa54023ba2d00892b2b111e512af724">
  <xsd:schema xmlns:xsd="http://www.w3.org/2001/XMLSchema" xmlns:xs="http://www.w3.org/2001/XMLSchema" xmlns:p="http://schemas.microsoft.com/office/2006/metadata/properties" xmlns:ns1="http://schemas.microsoft.com/sharepoint/v3" xmlns:ns2="1c69ac69-65e7-4941-a1d1-b859fa65fe85" xmlns:ns3="7a222a82-3a69-441f-a9b6-6bcf78393f02" targetNamespace="http://schemas.microsoft.com/office/2006/metadata/properties" ma:root="true" ma:fieldsID="39b4c3e6ca92fad3c42d3331c3f5cf88" ns1:_="" ns2:_="" ns3:_="">
    <xsd:import namespace="http://schemas.microsoft.com/sharepoint/v3"/>
    <xsd:import namespace="1c69ac69-65e7-4941-a1d1-b859fa65fe85"/>
    <xsd:import namespace="7a222a82-3a69-441f-a9b6-6bcf78393f02"/>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1:_ip_UnifiedCompliancePolicyProperties" minOccurs="0"/>
                <xsd:element ref="ns1:_ip_UnifiedCompliancePolicyUIAction"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hidden="true" ma:internalName="_ip_UnifiedCompliancePolicyProperties">
      <xsd:simpleType>
        <xsd:restriction base="dms:Note"/>
      </xsd:simpleType>
    </xsd:element>
    <xsd:element name="_ip_UnifiedCompliancePolicyUIAction" ma:index="1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c69ac69-65e7-4941-a1d1-b859fa65fe8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DateTaken" ma:index="22" nillable="true" ma:displayName="MediaServiceDateTaken" ma:hidden="true" ma:indexed="true" ma:internalName="MediaServiceDateTaken"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a222a82-3a69-441f-a9b6-6bcf78393f02"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41f2caa2-2cf6-48b3-a37c-4c398e0cfadc}" ma:internalName="TaxCatchAll" ma:showField="CatchAllData" ma:web="7a222a82-3a69-441f-a9b6-6bcf78393f0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7053366-7AA4-492F-BDA8-F94698AF9285}">
  <ds:schemaRefs>
    <ds:schemaRef ds:uri="http://purl.org/dc/elements/1.1/"/>
    <ds:schemaRef ds:uri="http://purl.org/dc/terms/"/>
    <ds:schemaRef ds:uri="http://schemas.microsoft.com/sharepoint/v3"/>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7a222a82-3a69-441f-a9b6-6bcf78393f02"/>
    <ds:schemaRef ds:uri="1c69ac69-65e7-4941-a1d1-b859fa65fe85"/>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8C3847DD-CDC8-4307-B756-4185855A5816}">
  <ds:schemaRefs>
    <ds:schemaRef ds:uri="1c69ac69-65e7-4941-a1d1-b859fa65fe85"/>
    <ds:schemaRef ds:uri="7a222a82-3a69-441f-a9b6-6bcf78393f0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E0FA1D4-433B-43A3-8B7D-98D41BD4853D}">
  <ds:schemaRefs>
    <ds:schemaRef ds:uri="http://schemas.microsoft.com/sharepoint/v3/contenttype/forms"/>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
  <TotalTime>0</TotalTime>
  <Words>714</Words>
  <Application>Microsoft Office PowerPoint</Application>
  <PresentationFormat>Widescreen</PresentationFormat>
  <Paragraphs>62</Paragraphs>
  <Slides>11</Slides>
  <Notes>11</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Aptos Display</vt:lpstr>
      <vt:lpstr>Arial</vt:lpstr>
      <vt:lpstr>Calibri</vt:lpstr>
      <vt:lpstr>Segoe UI</vt:lpstr>
      <vt:lpstr>Office Theme</vt:lpstr>
      <vt:lpstr>PowerPoint Presentation</vt:lpstr>
      <vt:lpstr>PowerPoint Presentation</vt:lpstr>
      <vt:lpstr>Cross-tenant access settings for custom roles and protected actions</vt:lpstr>
      <vt:lpstr>Cross-tenant access settings for B2B collaboration improvements</vt:lpstr>
      <vt:lpstr>Authentication plane Tenant Restrictions (TRv2)</vt:lpstr>
      <vt:lpstr>Enhancements to All Users and User profile</vt:lpstr>
      <vt:lpstr>Enhancements to create User and Invite user</vt:lpstr>
      <vt:lpstr>Identity secure Score in Microsoft Entra recommendations</vt:lpstr>
      <vt:lpstr>Time-based rules for dynamic groups and dynamic administrative units</vt:lpstr>
      <vt:lpstr>Multi-tenant collaboration for Microsoft Teams</vt:lpstr>
      <vt:lpstr>Thank you for  tuning 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Grace Picking (she/her)</dc:creator>
  <cp:lastModifiedBy>Jorge Lopez</cp:lastModifiedBy>
  <cp:revision>1</cp:revision>
  <dcterms:created xsi:type="dcterms:W3CDTF">2023-07-13T15:53:33Z</dcterms:created>
  <dcterms:modified xsi:type="dcterms:W3CDTF">2023-09-07T22:33:17Z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0x0101000DE228B9AFDE2546A8EB8BFA2BA5678B</vt:lpwstr>
  </property>
  <property fmtid="{D5CDD505-2E9C-101B-9397-08002B2CF9AE}" pid="3" name="MediaServiceImageTags">
    <vt:lpwstr/>
  </property>
</Properties>
</file>